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charts/chart3.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 id="2147483763" r:id="rId5"/>
  </p:sldMasterIdLst>
  <p:notesMasterIdLst>
    <p:notesMasterId r:id="rId31"/>
  </p:notesMasterIdLst>
  <p:sldIdLst>
    <p:sldId id="257" r:id="rId6"/>
    <p:sldId id="284" r:id="rId7"/>
    <p:sldId id="298" r:id="rId8"/>
    <p:sldId id="303" r:id="rId9"/>
    <p:sldId id="299" r:id="rId10"/>
    <p:sldId id="321" r:id="rId11"/>
    <p:sldId id="328" r:id="rId12"/>
    <p:sldId id="259" r:id="rId13"/>
    <p:sldId id="260" r:id="rId14"/>
    <p:sldId id="319" r:id="rId15"/>
    <p:sldId id="332" r:id="rId16"/>
    <p:sldId id="334" r:id="rId17"/>
    <p:sldId id="333" r:id="rId18"/>
    <p:sldId id="335" r:id="rId19"/>
    <p:sldId id="331" r:id="rId20"/>
    <p:sldId id="329" r:id="rId21"/>
    <p:sldId id="323" r:id="rId22"/>
    <p:sldId id="330" r:id="rId23"/>
    <p:sldId id="324" r:id="rId24"/>
    <p:sldId id="318" r:id="rId25"/>
    <p:sldId id="286" r:id="rId26"/>
    <p:sldId id="287" r:id="rId27"/>
    <p:sldId id="288" r:id="rId28"/>
    <p:sldId id="293" r:id="rId29"/>
    <p:sldId id="336" r:id="rId30"/>
  </p:sldIdLst>
  <p:sldSz cx="12192000" cy="6858000"/>
  <p:notesSz cx="7013575" cy="92995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5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5" autoAdjust="0"/>
    <p:restoredTop sz="84332" autoAdjust="0"/>
  </p:normalViewPr>
  <p:slideViewPr>
    <p:cSldViewPr snapToGrid="0">
      <p:cViewPr>
        <p:scale>
          <a:sx n="60" d="100"/>
          <a:sy n="60" d="100"/>
        </p:scale>
        <p:origin x="-1266" y="-1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3C%20Tech\Documents\My%20documents\SR%20-%20Quality\Qly%20performance%20review\2019.shorten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tint val="68000"/>
                    <a:alpha val="90000"/>
                    <a:lumMod val="100000"/>
                  </a:schemeClr>
                </a:gs>
                <a:gs pos="100000">
                  <a:schemeClr val="accent1">
                    <a:tint val="90000"/>
                    <a:lumMod val="95000"/>
                  </a:schemeClr>
                </a:gs>
              </a:gsLst>
              <a:lin ang="5400000" scaled="1"/>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50000"/>
                        <a:lumOff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Sheet1!$B$3:$I$3</c:f>
              <c:strCache>
                <c:ptCount val="8"/>
                <c:pt idx="0">
                  <c:v>Falls/Safety issues</c:v>
                </c:pt>
                <c:pt idx="1">
                  <c:v>Treatment/Diagnostic issues</c:v>
                </c:pt>
                <c:pt idx="2">
                  <c:v>drugs/IV fluids/ Blood issues</c:v>
                </c:pt>
                <c:pt idx="3">
                  <c:v>Surgery/ Anaesthesia issues</c:v>
                </c:pt>
                <c:pt idx="4">
                  <c:v>Issues with laboratory reports</c:v>
                </c:pt>
                <c:pt idx="5">
                  <c:v>labour/ Delivery issues</c:v>
                </c:pt>
                <c:pt idx="6">
                  <c:v>miscellaneous issues</c:v>
                </c:pt>
                <c:pt idx="7">
                  <c:v>Others</c:v>
                </c:pt>
              </c:strCache>
            </c:strRef>
          </c:cat>
          <c:val>
            <c:numRef>
              <c:f>Sheet1!$B$4:$I$4</c:f>
              <c:numCache>
                <c:formatCode>General</c:formatCode>
                <c:ptCount val="8"/>
                <c:pt idx="0">
                  <c:v>3041</c:v>
                </c:pt>
                <c:pt idx="1">
                  <c:v>509</c:v>
                </c:pt>
                <c:pt idx="2">
                  <c:v>2264</c:v>
                </c:pt>
                <c:pt idx="3">
                  <c:v>123</c:v>
                </c:pt>
                <c:pt idx="4">
                  <c:v>1059</c:v>
                </c:pt>
                <c:pt idx="5">
                  <c:v>42</c:v>
                </c:pt>
                <c:pt idx="6">
                  <c:v>324</c:v>
                </c:pt>
                <c:pt idx="7">
                  <c:v>2083</c:v>
                </c:pt>
              </c:numCache>
            </c:numRef>
          </c:val>
          <c:extLst xmlns:c16r2="http://schemas.microsoft.com/office/drawing/2015/06/chart">
            <c:ext xmlns:c16="http://schemas.microsoft.com/office/drawing/2014/chart" uri="{C3380CC4-5D6E-409C-BE32-E72D297353CC}">
              <c16:uniqueId val="{00000000-675F-42A2-A185-135705D192BF}"/>
            </c:ext>
          </c:extLst>
        </c:ser>
        <c:dLbls>
          <c:dLblPos val="inEnd"/>
          <c:showLegendKey val="0"/>
          <c:showVal val="1"/>
          <c:showCatName val="0"/>
          <c:showSerName val="0"/>
          <c:showPercent val="0"/>
          <c:showBubbleSize val="0"/>
        </c:dLbls>
        <c:gapWidth val="100"/>
        <c:overlap val="-24"/>
        <c:axId val="188788096"/>
        <c:axId val="201947392"/>
      </c:barChart>
      <c:catAx>
        <c:axId val="188788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50000"/>
                    <a:lumOff val="50000"/>
                  </a:schemeClr>
                </a:solidFill>
                <a:latin typeface="+mn-lt"/>
                <a:ea typeface="+mn-ea"/>
                <a:cs typeface="+mn-cs"/>
              </a:defRPr>
            </a:pPr>
            <a:endParaRPr lang="en-US"/>
          </a:p>
        </c:txPr>
        <c:crossAx val="201947392"/>
        <c:crosses val="autoZero"/>
        <c:auto val="1"/>
        <c:lblAlgn val="ctr"/>
        <c:lblOffset val="100"/>
        <c:noMultiLvlLbl val="0"/>
      </c:catAx>
      <c:valAx>
        <c:axId val="201947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50000"/>
                    <a:lumOff val="50000"/>
                  </a:schemeClr>
                </a:solidFill>
                <a:latin typeface="+mn-lt"/>
                <a:ea typeface="+mn-ea"/>
                <a:cs typeface="+mn-cs"/>
              </a:defRPr>
            </a:pPr>
            <a:endParaRPr lang="en-US"/>
          </a:p>
        </c:txPr>
        <c:crossAx val="188788096"/>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0000"/>
              </a:solidFill>
              <a:ln w="19050">
                <a:solidFill>
                  <a:schemeClr val="lt1"/>
                </a:solidFill>
              </a:ln>
              <a:effectLst/>
            </c:spPr>
            <c:extLst xmlns:c16r2="http://schemas.microsoft.com/office/drawing/2015/06/chart">
              <c:ext xmlns:c16="http://schemas.microsoft.com/office/drawing/2014/chart" uri="{C3380CC4-5D6E-409C-BE32-E72D297353CC}">
                <c16:uniqueId val="{00000001-2332-4A69-8417-9D7233824B4A}"/>
              </c:ext>
            </c:extLst>
          </c:dPt>
          <c:dPt>
            <c:idx val="1"/>
            <c:bubble3D val="0"/>
            <c:spPr>
              <a:solidFill>
                <a:srgbClr val="00B0F0"/>
              </a:solidFill>
              <a:ln w="19050">
                <a:solidFill>
                  <a:schemeClr val="lt1"/>
                </a:solidFill>
              </a:ln>
              <a:effectLst/>
            </c:spPr>
            <c:extLst xmlns:c16r2="http://schemas.microsoft.com/office/drawing/2015/06/chart">
              <c:ext xmlns:c16="http://schemas.microsoft.com/office/drawing/2014/chart" uri="{C3380CC4-5D6E-409C-BE32-E72D297353CC}">
                <c16:uniqueId val="{00000003-2332-4A69-8417-9D7233824B4A}"/>
              </c:ext>
            </c:extLst>
          </c:dPt>
          <c:dPt>
            <c:idx val="2"/>
            <c:bubble3D val="0"/>
            <c:spPr>
              <a:solidFill>
                <a:srgbClr val="FFC000"/>
              </a:solidFill>
              <a:ln w="19050">
                <a:solidFill>
                  <a:schemeClr val="lt1"/>
                </a:solidFill>
              </a:ln>
              <a:effectLst/>
            </c:spPr>
            <c:extLst xmlns:c16r2="http://schemas.microsoft.com/office/drawing/2015/06/chart">
              <c:ext xmlns:c16="http://schemas.microsoft.com/office/drawing/2014/chart" uri="{C3380CC4-5D6E-409C-BE32-E72D297353CC}">
                <c16:uniqueId val="{00000005-2332-4A69-8417-9D7233824B4A}"/>
              </c:ext>
            </c:extLst>
          </c:dPt>
          <c:dPt>
            <c:idx val="3"/>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2332-4A69-8417-9D7233824B4A}"/>
              </c:ext>
            </c:extLst>
          </c:dPt>
          <c:dPt>
            <c:idx val="4"/>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9-2332-4A69-8417-9D7233824B4A}"/>
              </c:ext>
            </c:extLst>
          </c:dPt>
          <c:dPt>
            <c:idx val="5"/>
            <c:bubble3D val="0"/>
            <c:spPr>
              <a:solidFill>
                <a:schemeClr val="tx1">
                  <a:lumMod val="75000"/>
                  <a:lumOff val="2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B-2332-4A69-8417-9D7233824B4A}"/>
              </c:ext>
            </c:extLst>
          </c:dPt>
          <c:dPt>
            <c:idx val="6"/>
            <c:bubble3D val="0"/>
            <c:spPr>
              <a:solidFill>
                <a:srgbClr val="7030A0"/>
              </a:solidFill>
              <a:ln w="19050">
                <a:solidFill>
                  <a:schemeClr val="lt1"/>
                </a:solidFill>
              </a:ln>
              <a:effectLst/>
            </c:spPr>
            <c:extLst xmlns:c16r2="http://schemas.microsoft.com/office/drawing/2015/06/chart">
              <c:ext xmlns:c16="http://schemas.microsoft.com/office/drawing/2014/chart" uri="{C3380CC4-5D6E-409C-BE32-E72D297353CC}">
                <c16:uniqueId val="{0000000D-2332-4A69-8417-9D7233824B4A}"/>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Sheet1!$A$2:$A$8</c:f>
              <c:strCache>
                <c:ptCount val="7"/>
                <c:pt idx="0">
                  <c:v>Falls/ Safety issues</c:v>
                </c:pt>
                <c:pt idx="1">
                  <c:v>Treatment/ Diagnosis issues</c:v>
                </c:pt>
                <c:pt idx="2">
                  <c:v>Drugs/ IV fluids/ Blood issues</c:v>
                </c:pt>
                <c:pt idx="3">
                  <c:v>Surgery Anesthesis issues</c:v>
                </c:pt>
                <c:pt idx="4">
                  <c:v>Issues with Laboratory reports</c:v>
                </c:pt>
                <c:pt idx="5">
                  <c:v>Labour &amp; delivery issues</c:v>
                </c:pt>
                <c:pt idx="6">
                  <c:v>Miscellaneous issues</c:v>
                </c:pt>
              </c:strCache>
            </c:strRef>
          </c:cat>
          <c:val>
            <c:numRef>
              <c:f>Sheet1!$B$2:$B$8</c:f>
              <c:numCache>
                <c:formatCode>0%</c:formatCode>
                <c:ptCount val="7"/>
                <c:pt idx="0">
                  <c:v>0.32</c:v>
                </c:pt>
                <c:pt idx="1">
                  <c:v>0.05</c:v>
                </c:pt>
                <c:pt idx="2">
                  <c:v>0.24</c:v>
                </c:pt>
                <c:pt idx="3">
                  <c:v>0.01</c:v>
                </c:pt>
                <c:pt idx="4">
                  <c:v>0.11</c:v>
                </c:pt>
                <c:pt idx="5">
                  <c:v>0.01</c:v>
                </c:pt>
                <c:pt idx="6">
                  <c:v>0.26</c:v>
                </c:pt>
              </c:numCache>
            </c:numRef>
          </c:val>
          <c:extLst xmlns:c16r2="http://schemas.microsoft.com/office/drawing/2015/06/chart">
            <c:ext xmlns:c16="http://schemas.microsoft.com/office/drawing/2014/chart" uri="{C3380CC4-5D6E-409C-BE32-E72D297353CC}">
              <c16:uniqueId val="{0000000E-2332-4A69-8417-9D7233824B4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r>
              <a:rPr lang="en-US" sz="1200"/>
              <a:t>nUMBER OF PATIENT FALL</a:t>
            </a:r>
            <a:r>
              <a:rPr lang="en-US" sz="1200" baseline="0"/>
              <a:t>S IN EACH HOSPITAL IN 2019</a:t>
            </a:r>
            <a:endParaRPr lang="en-US" sz="1200"/>
          </a:p>
        </c:rich>
      </c:tx>
      <c:overlay val="0"/>
      <c:spPr>
        <a:noFill/>
        <a:ln>
          <a:noFill/>
        </a:ln>
        <a:effectLst/>
      </c:spPr>
    </c:title>
    <c:autoTitleDeleted val="0"/>
    <c:plotArea>
      <c:layout>
        <c:manualLayout>
          <c:layoutTarget val="inner"/>
          <c:xMode val="edge"/>
          <c:yMode val="edge"/>
          <c:x val="8.1725599325866177E-2"/>
          <c:y val="8.5285868392664513E-2"/>
          <c:w val="0.91275021993255578"/>
          <c:h val="0.54738881460705124"/>
        </c:manualLayout>
      </c:layout>
      <c:barChart>
        <c:barDir val="col"/>
        <c:grouping val="clustered"/>
        <c:varyColors val="0"/>
        <c:ser>
          <c:idx val="0"/>
          <c:order val="0"/>
          <c:tx>
            <c:strRef>
              <c:f>falls!$D$6</c:f>
              <c:strCache>
                <c:ptCount val="1"/>
              </c:strCache>
            </c:strRef>
          </c:tx>
          <c:spPr>
            <a:solidFill>
              <a:schemeClr val="accent1"/>
            </a:solidFill>
            <a:ln>
              <a:noFill/>
            </a:ln>
            <a:effectLst/>
          </c:spPr>
          <c:invertIfNegative val="0"/>
          <c:dPt>
            <c:idx val="4"/>
            <c:invertIfNegative val="0"/>
            <c:bubble3D val="0"/>
            <c:spPr>
              <a:solidFill>
                <a:srgbClr val="E692E0"/>
              </a:solidFill>
              <a:ln>
                <a:noFill/>
              </a:ln>
              <a:effectLst/>
            </c:spPr>
            <c:extLst xmlns:c16r2="http://schemas.microsoft.com/office/drawing/2015/06/chart">
              <c:ext xmlns:c16="http://schemas.microsoft.com/office/drawing/2014/chart" uri="{C3380CC4-5D6E-409C-BE32-E72D297353CC}">
                <c16:uniqueId val="{00000001-308C-4E65-8B3F-684D0A39F688}"/>
              </c:ext>
            </c:extLst>
          </c:dPt>
          <c:dPt>
            <c:idx val="5"/>
            <c:invertIfNegative val="0"/>
            <c:bubble3D val="0"/>
            <c:spPr>
              <a:solidFill>
                <a:srgbClr val="E692E0"/>
              </a:solidFill>
              <a:ln>
                <a:noFill/>
              </a:ln>
              <a:effectLst/>
            </c:spPr>
            <c:extLst xmlns:c16r2="http://schemas.microsoft.com/office/drawing/2015/06/chart">
              <c:ext xmlns:c16="http://schemas.microsoft.com/office/drawing/2014/chart" uri="{C3380CC4-5D6E-409C-BE32-E72D297353CC}">
                <c16:uniqueId val="{00000003-308C-4E65-8B3F-684D0A39F688}"/>
              </c:ext>
            </c:extLst>
          </c:dPt>
          <c:dPt>
            <c:idx val="6"/>
            <c:invertIfNegative val="0"/>
            <c:bubble3D val="0"/>
            <c:spPr>
              <a:solidFill>
                <a:srgbClr val="E692E0"/>
              </a:solidFill>
              <a:ln>
                <a:noFill/>
              </a:ln>
              <a:effectLst/>
            </c:spPr>
            <c:extLst xmlns:c16r2="http://schemas.microsoft.com/office/drawing/2015/06/chart">
              <c:ext xmlns:c16="http://schemas.microsoft.com/office/drawing/2014/chart" uri="{C3380CC4-5D6E-409C-BE32-E72D297353CC}">
                <c16:uniqueId val="{00000005-308C-4E65-8B3F-684D0A39F688}"/>
              </c:ext>
            </c:extLst>
          </c:dPt>
          <c:dPt>
            <c:idx val="7"/>
            <c:invertIfNegative val="0"/>
            <c:bubble3D val="0"/>
            <c:spPr>
              <a:solidFill>
                <a:srgbClr val="E692E0"/>
              </a:solidFill>
              <a:ln>
                <a:noFill/>
              </a:ln>
              <a:effectLst/>
            </c:spPr>
            <c:extLst xmlns:c16r2="http://schemas.microsoft.com/office/drawing/2015/06/chart">
              <c:ext xmlns:c16="http://schemas.microsoft.com/office/drawing/2014/chart" uri="{C3380CC4-5D6E-409C-BE32-E72D297353CC}">
                <c16:uniqueId val="{00000007-308C-4E65-8B3F-684D0A39F688}"/>
              </c:ext>
            </c:extLst>
          </c:dPt>
          <c:dPt>
            <c:idx val="8"/>
            <c:invertIfNegative val="0"/>
            <c:bubble3D val="0"/>
            <c:spPr>
              <a:solidFill>
                <a:srgbClr val="E692E0"/>
              </a:solidFill>
              <a:ln>
                <a:noFill/>
              </a:ln>
              <a:effectLst/>
            </c:spPr>
            <c:extLst xmlns:c16r2="http://schemas.microsoft.com/office/drawing/2015/06/chart">
              <c:ext xmlns:c16="http://schemas.microsoft.com/office/drawing/2014/chart" uri="{C3380CC4-5D6E-409C-BE32-E72D297353CC}">
                <c16:uniqueId val="{00000009-308C-4E65-8B3F-684D0A39F688}"/>
              </c:ext>
            </c:extLst>
          </c:dPt>
          <c:dPt>
            <c:idx val="9"/>
            <c:invertIfNegative val="0"/>
            <c:bubble3D val="0"/>
            <c:spPr>
              <a:solidFill>
                <a:srgbClr val="E692E0"/>
              </a:solidFill>
              <a:ln>
                <a:noFill/>
              </a:ln>
              <a:effectLst/>
            </c:spPr>
            <c:extLst xmlns:c16r2="http://schemas.microsoft.com/office/drawing/2015/06/chart">
              <c:ext xmlns:c16="http://schemas.microsoft.com/office/drawing/2014/chart" uri="{C3380CC4-5D6E-409C-BE32-E72D297353CC}">
                <c16:uniqueId val="{0000000B-308C-4E65-8B3F-684D0A39F688}"/>
              </c:ext>
            </c:extLst>
          </c:dPt>
          <c:dPt>
            <c:idx val="10"/>
            <c:invertIfNegative val="0"/>
            <c:bubble3D val="0"/>
            <c:spPr>
              <a:solidFill>
                <a:srgbClr val="E692E0"/>
              </a:solidFill>
              <a:ln>
                <a:noFill/>
              </a:ln>
              <a:effectLst/>
            </c:spPr>
            <c:extLst xmlns:c16r2="http://schemas.microsoft.com/office/drawing/2015/06/chart">
              <c:ext xmlns:c16="http://schemas.microsoft.com/office/drawing/2014/chart" uri="{C3380CC4-5D6E-409C-BE32-E72D297353CC}">
                <c16:uniqueId val="{0000000D-308C-4E65-8B3F-684D0A39F688}"/>
              </c:ext>
            </c:extLst>
          </c:dPt>
          <c:dPt>
            <c:idx val="11"/>
            <c:invertIfNegative val="0"/>
            <c:bubble3D val="0"/>
            <c:spPr>
              <a:solidFill>
                <a:srgbClr val="E692E0"/>
              </a:solidFill>
              <a:ln>
                <a:noFill/>
              </a:ln>
              <a:effectLst/>
            </c:spPr>
            <c:extLst xmlns:c16r2="http://schemas.microsoft.com/office/drawing/2015/06/chart">
              <c:ext xmlns:c16="http://schemas.microsoft.com/office/drawing/2014/chart" uri="{C3380CC4-5D6E-409C-BE32-E72D297353CC}">
                <c16:uniqueId val="{0000000F-308C-4E65-8B3F-684D0A39F688}"/>
              </c:ext>
            </c:extLst>
          </c:dPt>
          <c:dPt>
            <c:idx val="12"/>
            <c:invertIfNegative val="0"/>
            <c:bubble3D val="0"/>
            <c:spPr>
              <a:solidFill>
                <a:srgbClr val="E692E0"/>
              </a:solidFill>
              <a:ln>
                <a:noFill/>
              </a:ln>
              <a:effectLst/>
            </c:spPr>
            <c:extLst xmlns:c16r2="http://schemas.microsoft.com/office/drawing/2015/06/chart">
              <c:ext xmlns:c16="http://schemas.microsoft.com/office/drawing/2014/chart" uri="{C3380CC4-5D6E-409C-BE32-E72D297353CC}">
                <c16:uniqueId val="{00000011-308C-4E65-8B3F-684D0A39F688}"/>
              </c:ext>
            </c:extLst>
          </c:dPt>
          <c:dPt>
            <c:idx val="13"/>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13-308C-4E65-8B3F-684D0A39F688}"/>
              </c:ext>
            </c:extLst>
          </c:dPt>
          <c:dPt>
            <c:idx val="14"/>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15-308C-4E65-8B3F-684D0A39F688}"/>
              </c:ext>
            </c:extLst>
          </c:dPt>
          <c:dPt>
            <c:idx val="15"/>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17-308C-4E65-8B3F-684D0A39F688}"/>
              </c:ext>
            </c:extLst>
          </c:dPt>
          <c:dPt>
            <c:idx val="19"/>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19-308C-4E65-8B3F-684D0A39F688}"/>
              </c:ext>
            </c:extLst>
          </c:dPt>
          <c:dPt>
            <c:idx val="20"/>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1B-308C-4E65-8B3F-684D0A39F688}"/>
              </c:ext>
            </c:extLst>
          </c:dPt>
          <c:dPt>
            <c:idx val="21"/>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1D-308C-4E65-8B3F-684D0A39F688}"/>
              </c:ext>
            </c:extLst>
          </c:dPt>
          <c:dPt>
            <c:idx val="22"/>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1F-308C-4E65-8B3F-684D0A39F688}"/>
              </c:ext>
            </c:extLst>
          </c:dPt>
          <c:dPt>
            <c:idx val="23"/>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21-308C-4E65-8B3F-684D0A39F688}"/>
              </c:ext>
            </c:extLst>
          </c:dPt>
          <c:dPt>
            <c:idx val="24"/>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23-308C-4E65-8B3F-684D0A39F688}"/>
              </c:ext>
            </c:extLst>
          </c:dPt>
          <c:dPt>
            <c:idx val="25"/>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25-308C-4E65-8B3F-684D0A39F688}"/>
              </c:ext>
            </c:extLst>
          </c:dPt>
          <c:dPt>
            <c:idx val="26"/>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27-308C-4E65-8B3F-684D0A39F688}"/>
              </c:ext>
            </c:extLst>
          </c:dPt>
          <c:dPt>
            <c:idx val="27"/>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29-308C-4E65-8B3F-684D0A39F688}"/>
              </c:ext>
            </c:extLst>
          </c:dPt>
          <c:dPt>
            <c:idx val="28"/>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2B-308C-4E65-8B3F-684D0A39F688}"/>
              </c:ext>
            </c:extLst>
          </c:dPt>
          <c:dPt>
            <c:idx val="29"/>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2D-308C-4E65-8B3F-684D0A39F688}"/>
              </c:ext>
            </c:extLst>
          </c:dPt>
          <c:dPt>
            <c:idx val="30"/>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2F-308C-4E65-8B3F-684D0A39F688}"/>
              </c:ext>
            </c:extLst>
          </c:dPt>
          <c:dPt>
            <c:idx val="31"/>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31-308C-4E65-8B3F-684D0A39F688}"/>
              </c:ext>
            </c:extLst>
          </c:dPt>
          <c:dPt>
            <c:idx val="33"/>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33-308C-4E65-8B3F-684D0A39F688}"/>
              </c:ext>
            </c:extLst>
          </c:dPt>
          <c:dPt>
            <c:idx val="34"/>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35-308C-4E65-8B3F-684D0A39F688}"/>
              </c:ext>
            </c:extLst>
          </c:dPt>
          <c:dPt>
            <c:idx val="35"/>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37-308C-4E65-8B3F-684D0A39F688}"/>
              </c:ext>
            </c:extLst>
          </c:dPt>
          <c:dPt>
            <c:idx val="36"/>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39-308C-4E65-8B3F-684D0A39F688}"/>
              </c:ext>
            </c:extLst>
          </c:dPt>
          <c:dPt>
            <c:idx val="37"/>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3B-308C-4E65-8B3F-684D0A39F688}"/>
              </c:ext>
            </c:extLst>
          </c:dPt>
          <c:dPt>
            <c:idx val="38"/>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3D-308C-4E65-8B3F-684D0A39F688}"/>
              </c:ext>
            </c:extLst>
          </c:dPt>
          <c:dPt>
            <c:idx val="39"/>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3F-308C-4E65-8B3F-684D0A39F688}"/>
              </c:ext>
            </c:extLst>
          </c:dPt>
          <c:dPt>
            <c:idx val="40"/>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41-308C-4E65-8B3F-684D0A39F688}"/>
              </c:ext>
            </c:extLst>
          </c:dPt>
          <c:dPt>
            <c:idx val="41"/>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43-308C-4E65-8B3F-684D0A39F688}"/>
              </c:ext>
            </c:extLst>
          </c:dPt>
          <c:dPt>
            <c:idx val="42"/>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45-308C-4E65-8B3F-684D0A39F688}"/>
              </c:ext>
            </c:extLst>
          </c:dPt>
          <c:dPt>
            <c:idx val="43"/>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47-308C-4E65-8B3F-684D0A39F688}"/>
              </c:ext>
            </c:extLst>
          </c:dPt>
          <c:dLbls>
            <c:dLbl>
              <c:idx val="4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8-308C-4E65-8B3F-684D0A39F688}"/>
                </c:ext>
              </c:extLst>
            </c:dLbl>
            <c:dLbl>
              <c:idx val="4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49-308C-4E65-8B3F-684D0A39F688}"/>
                </c:ext>
              </c:extLst>
            </c:dLbl>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falls!$C$7:$C$54</c:f>
              <c:strCache>
                <c:ptCount val="47"/>
                <c:pt idx="0">
                  <c:v>BH Kalmunai north</c:v>
                </c:pt>
                <c:pt idx="1">
                  <c:v>BH Akaraipathu</c:v>
                </c:pt>
                <c:pt idx="2">
                  <c:v>Kalmunai South</c:v>
                </c:pt>
                <c:pt idx="3">
                  <c:v>BH Gampola</c:v>
                </c:pt>
                <c:pt idx="4">
                  <c:v>DGH Nuwaraeliya</c:v>
                </c:pt>
                <c:pt idx="5">
                  <c:v>DGH Trincomalee</c:v>
                </c:pt>
                <c:pt idx="6">
                  <c:v>DGH Chilaw</c:v>
                </c:pt>
                <c:pt idx="7">
                  <c:v>DGH Monaragala</c:v>
                </c:pt>
                <c:pt idx="8">
                  <c:v>DGH Polonnaruwa</c:v>
                </c:pt>
                <c:pt idx="9">
                  <c:v>DGH Matara</c:v>
                </c:pt>
                <c:pt idx="10">
                  <c:v>DGH Hambantota</c:v>
                </c:pt>
                <c:pt idx="11">
                  <c:v>DGH Ampara</c:v>
                </c:pt>
                <c:pt idx="12">
                  <c:v>DGH Kalutaraa</c:v>
                </c:pt>
                <c:pt idx="13">
                  <c:v>PGH Badulla</c:v>
                </c:pt>
                <c:pt idx="14">
                  <c:v>PGH Rathnapura</c:v>
                </c:pt>
                <c:pt idx="15">
                  <c:v>PGH Kurunegala</c:v>
                </c:pt>
                <c:pt idx="16">
                  <c:v>IOH Maharagama</c:v>
                </c:pt>
                <c:pt idx="17">
                  <c:v>DI Colombo</c:v>
                </c:pt>
                <c:pt idx="18">
                  <c:v>Dental hospital</c:v>
                </c:pt>
                <c:pt idx="19">
                  <c:v>Wijaya Kumarathunga Memorial Hospital</c:v>
                </c:pt>
                <c:pt idx="20">
                  <c:v>DI Peradeniya</c:v>
                </c:pt>
                <c:pt idx="21">
                  <c:v>NINDT</c:v>
                </c:pt>
                <c:pt idx="22">
                  <c:v>NIID</c:v>
                </c:pt>
                <c:pt idx="23">
                  <c:v>DMH</c:v>
                </c:pt>
                <c:pt idx="24">
                  <c:v>CSHW</c:v>
                </c:pt>
                <c:pt idx="25">
                  <c:v>Eye Hospital</c:v>
                </c:pt>
                <c:pt idx="26">
                  <c:v>RRH</c:v>
                </c:pt>
                <c:pt idx="27">
                  <c:v>SBSCH</c:v>
                </c:pt>
                <c:pt idx="28">
                  <c:v>LRH</c:v>
                </c:pt>
                <c:pt idx="29">
                  <c:v>Apeksha Hospital Maharagama</c:v>
                </c:pt>
                <c:pt idx="30">
                  <c:v>CSTH</c:v>
                </c:pt>
                <c:pt idx="31">
                  <c:v>NIMH Mulleriyawa New Town</c:v>
                </c:pt>
                <c:pt idx="32">
                  <c:v>NIHS KALUTHARA</c:v>
                </c:pt>
                <c:pt idx="33">
                  <c:v>TH Batticaloa</c:v>
                </c:pt>
                <c:pt idx="34">
                  <c:v>TH Mahamodara</c:v>
                </c:pt>
                <c:pt idx="35">
                  <c:v>TH Kuliyapitiya</c:v>
                </c:pt>
                <c:pt idx="36">
                  <c:v>TH Kegalle</c:v>
                </c:pt>
                <c:pt idx="37">
                  <c:v>TH Kandy</c:v>
                </c:pt>
                <c:pt idx="38">
                  <c:v>TH Ragama</c:v>
                </c:pt>
                <c:pt idx="39">
                  <c:v>TH Anuradhapura</c:v>
                </c:pt>
                <c:pt idx="40">
                  <c:v>TH Anuradhapura</c:v>
                </c:pt>
                <c:pt idx="41">
                  <c:v>TH Jaffna</c:v>
                </c:pt>
                <c:pt idx="42">
                  <c:v>TH Peradeniya</c:v>
                </c:pt>
                <c:pt idx="43">
                  <c:v>TH Karapitiya</c:v>
                </c:pt>
                <c:pt idx="44">
                  <c:v>NHSL</c:v>
                </c:pt>
                <c:pt idx="45">
                  <c:v>BH Kantale</c:v>
                </c:pt>
                <c:pt idx="46">
                  <c:v>CEBH Mulleriyawa</c:v>
                </c:pt>
              </c:strCache>
            </c:strRef>
          </c:cat>
          <c:val>
            <c:numRef>
              <c:f>falls!$D$7:$D$54</c:f>
              <c:numCache>
                <c:formatCode>General</c:formatCode>
                <c:ptCount val="48"/>
                <c:pt idx="0">
                  <c:v>11</c:v>
                </c:pt>
                <c:pt idx="1">
                  <c:v>11</c:v>
                </c:pt>
                <c:pt idx="2">
                  <c:v>31</c:v>
                </c:pt>
                <c:pt idx="3">
                  <c:v>38</c:v>
                </c:pt>
                <c:pt idx="4">
                  <c:v>14</c:v>
                </c:pt>
                <c:pt idx="5">
                  <c:v>17</c:v>
                </c:pt>
                <c:pt idx="6">
                  <c:v>20</c:v>
                </c:pt>
                <c:pt idx="7">
                  <c:v>27</c:v>
                </c:pt>
                <c:pt idx="8">
                  <c:v>34</c:v>
                </c:pt>
                <c:pt idx="9">
                  <c:v>50</c:v>
                </c:pt>
                <c:pt idx="10">
                  <c:v>57</c:v>
                </c:pt>
                <c:pt idx="11">
                  <c:v>67</c:v>
                </c:pt>
                <c:pt idx="12">
                  <c:v>204</c:v>
                </c:pt>
                <c:pt idx="13">
                  <c:v>90</c:v>
                </c:pt>
                <c:pt idx="14">
                  <c:v>122</c:v>
                </c:pt>
                <c:pt idx="15">
                  <c:v>140</c:v>
                </c:pt>
                <c:pt idx="16">
                  <c:v>0</c:v>
                </c:pt>
                <c:pt idx="17">
                  <c:v>1</c:v>
                </c:pt>
                <c:pt idx="18">
                  <c:v>1</c:v>
                </c:pt>
                <c:pt idx="19">
                  <c:v>5</c:v>
                </c:pt>
                <c:pt idx="20">
                  <c:v>8</c:v>
                </c:pt>
                <c:pt idx="21">
                  <c:v>9</c:v>
                </c:pt>
                <c:pt idx="22">
                  <c:v>14</c:v>
                </c:pt>
                <c:pt idx="23">
                  <c:v>24</c:v>
                </c:pt>
                <c:pt idx="24">
                  <c:v>24</c:v>
                </c:pt>
                <c:pt idx="25">
                  <c:v>25</c:v>
                </c:pt>
                <c:pt idx="26">
                  <c:v>28</c:v>
                </c:pt>
                <c:pt idx="27">
                  <c:v>59</c:v>
                </c:pt>
                <c:pt idx="28">
                  <c:v>77</c:v>
                </c:pt>
                <c:pt idx="29">
                  <c:v>88</c:v>
                </c:pt>
                <c:pt idx="30">
                  <c:v>311</c:v>
                </c:pt>
                <c:pt idx="31">
                  <c:v>328</c:v>
                </c:pt>
                <c:pt idx="32">
                  <c:v>0</c:v>
                </c:pt>
                <c:pt idx="33">
                  <c:v>20</c:v>
                </c:pt>
                <c:pt idx="34">
                  <c:v>25</c:v>
                </c:pt>
                <c:pt idx="35">
                  <c:v>41</c:v>
                </c:pt>
                <c:pt idx="36">
                  <c:v>59</c:v>
                </c:pt>
                <c:pt idx="37">
                  <c:v>76</c:v>
                </c:pt>
                <c:pt idx="38">
                  <c:v>79</c:v>
                </c:pt>
                <c:pt idx="39">
                  <c:v>83</c:v>
                </c:pt>
                <c:pt idx="40">
                  <c:v>83</c:v>
                </c:pt>
                <c:pt idx="41">
                  <c:v>93</c:v>
                </c:pt>
                <c:pt idx="42">
                  <c:v>147</c:v>
                </c:pt>
                <c:pt idx="43">
                  <c:v>175</c:v>
                </c:pt>
                <c:pt idx="44">
                  <c:v>0</c:v>
                </c:pt>
                <c:pt idx="45">
                  <c:v>0</c:v>
                </c:pt>
              </c:numCache>
            </c:numRef>
          </c:val>
          <c:extLst xmlns:c16r2="http://schemas.microsoft.com/office/drawing/2015/06/chart">
            <c:ext xmlns:c16="http://schemas.microsoft.com/office/drawing/2014/chart" uri="{C3380CC4-5D6E-409C-BE32-E72D297353CC}">
              <c16:uniqueId val="{0000004A-308C-4E65-8B3F-684D0A39F688}"/>
            </c:ext>
          </c:extLst>
        </c:ser>
        <c:ser>
          <c:idx val="1"/>
          <c:order val="1"/>
          <c:tx>
            <c:strRef>
              <c:f>falls!$E$6</c:f>
              <c:strCache>
                <c:ptCount val="1"/>
              </c:strCache>
            </c:strRef>
          </c:tx>
          <c:spPr>
            <a:solidFill>
              <a:schemeClr val="accent2"/>
            </a:solidFill>
            <a:ln>
              <a:noFill/>
            </a:ln>
            <a:effectLst/>
          </c:spPr>
          <c:invertIfNegative val="0"/>
          <c:dLbls>
            <c:delete val="1"/>
          </c:dLbls>
          <c:cat>
            <c:strRef>
              <c:f>falls!$C$7:$C$54</c:f>
              <c:strCache>
                <c:ptCount val="47"/>
                <c:pt idx="0">
                  <c:v>BH Kalmunai north</c:v>
                </c:pt>
                <c:pt idx="1">
                  <c:v>BH Akaraipathu</c:v>
                </c:pt>
                <c:pt idx="2">
                  <c:v>Kalmunai South</c:v>
                </c:pt>
                <c:pt idx="3">
                  <c:v>BH Gampola</c:v>
                </c:pt>
                <c:pt idx="4">
                  <c:v>DGH Nuwaraeliya</c:v>
                </c:pt>
                <c:pt idx="5">
                  <c:v>DGH Trincomalee</c:v>
                </c:pt>
                <c:pt idx="6">
                  <c:v>DGH Chilaw</c:v>
                </c:pt>
                <c:pt idx="7">
                  <c:v>DGH Monaragala</c:v>
                </c:pt>
                <c:pt idx="8">
                  <c:v>DGH Polonnaruwa</c:v>
                </c:pt>
                <c:pt idx="9">
                  <c:v>DGH Matara</c:v>
                </c:pt>
                <c:pt idx="10">
                  <c:v>DGH Hambantota</c:v>
                </c:pt>
                <c:pt idx="11">
                  <c:v>DGH Ampara</c:v>
                </c:pt>
                <c:pt idx="12">
                  <c:v>DGH Kalutaraa</c:v>
                </c:pt>
                <c:pt idx="13">
                  <c:v>PGH Badulla</c:v>
                </c:pt>
                <c:pt idx="14">
                  <c:v>PGH Rathnapura</c:v>
                </c:pt>
                <c:pt idx="15">
                  <c:v>PGH Kurunegala</c:v>
                </c:pt>
                <c:pt idx="16">
                  <c:v>IOH Maharagama</c:v>
                </c:pt>
                <c:pt idx="17">
                  <c:v>DI Colombo</c:v>
                </c:pt>
                <c:pt idx="18">
                  <c:v>Dental hospital</c:v>
                </c:pt>
                <c:pt idx="19">
                  <c:v>Wijaya Kumarathunga Memorial Hospital</c:v>
                </c:pt>
                <c:pt idx="20">
                  <c:v>DI Peradeniya</c:v>
                </c:pt>
                <c:pt idx="21">
                  <c:v>NINDT</c:v>
                </c:pt>
                <c:pt idx="22">
                  <c:v>NIID</c:v>
                </c:pt>
                <c:pt idx="23">
                  <c:v>DMH</c:v>
                </c:pt>
                <c:pt idx="24">
                  <c:v>CSHW</c:v>
                </c:pt>
                <c:pt idx="25">
                  <c:v>Eye Hospital</c:v>
                </c:pt>
                <c:pt idx="26">
                  <c:v>RRH</c:v>
                </c:pt>
                <c:pt idx="27">
                  <c:v>SBSCH</c:v>
                </c:pt>
                <c:pt idx="28">
                  <c:v>LRH</c:v>
                </c:pt>
                <c:pt idx="29">
                  <c:v>Apeksha Hospital Maharagama</c:v>
                </c:pt>
                <c:pt idx="30">
                  <c:v>CSTH</c:v>
                </c:pt>
                <c:pt idx="31">
                  <c:v>NIMH Mulleriyawa New Town</c:v>
                </c:pt>
                <c:pt idx="32">
                  <c:v>NIHS KALUTHARA</c:v>
                </c:pt>
                <c:pt idx="33">
                  <c:v>TH Batticaloa</c:v>
                </c:pt>
                <c:pt idx="34">
                  <c:v>TH Mahamodara</c:v>
                </c:pt>
                <c:pt idx="35">
                  <c:v>TH Kuliyapitiya</c:v>
                </c:pt>
                <c:pt idx="36">
                  <c:v>TH Kegalle</c:v>
                </c:pt>
                <c:pt idx="37">
                  <c:v>TH Kandy</c:v>
                </c:pt>
                <c:pt idx="38">
                  <c:v>TH Ragama</c:v>
                </c:pt>
                <c:pt idx="39">
                  <c:v>TH Anuradhapura</c:v>
                </c:pt>
                <c:pt idx="40">
                  <c:v>TH Anuradhapura</c:v>
                </c:pt>
                <c:pt idx="41">
                  <c:v>TH Jaffna</c:v>
                </c:pt>
                <c:pt idx="42">
                  <c:v>TH Peradeniya</c:v>
                </c:pt>
                <c:pt idx="43">
                  <c:v>TH Karapitiya</c:v>
                </c:pt>
                <c:pt idx="44">
                  <c:v>NHSL</c:v>
                </c:pt>
                <c:pt idx="45">
                  <c:v>BH Kantale</c:v>
                </c:pt>
                <c:pt idx="46">
                  <c:v>CEBH Mulleriyawa</c:v>
                </c:pt>
              </c:strCache>
            </c:strRef>
          </c:cat>
          <c:val>
            <c:numRef>
              <c:f>falls!$E$7:$E$54</c:f>
              <c:numCache>
                <c:formatCode>General</c:formatCode>
                <c:ptCount val="4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numCache>
            </c:numRef>
          </c:val>
          <c:extLst xmlns:c16r2="http://schemas.microsoft.com/office/drawing/2015/06/chart">
            <c:ext xmlns:c16="http://schemas.microsoft.com/office/drawing/2014/chart" uri="{C3380CC4-5D6E-409C-BE32-E72D297353CC}">
              <c16:uniqueId val="{0000004B-308C-4E65-8B3F-684D0A39F688}"/>
            </c:ext>
          </c:extLst>
        </c:ser>
        <c:dLbls>
          <c:dLblPos val="outEnd"/>
          <c:showLegendKey val="0"/>
          <c:showVal val="1"/>
          <c:showCatName val="0"/>
          <c:showSerName val="0"/>
          <c:showPercent val="0"/>
          <c:showBubbleSize val="0"/>
        </c:dLbls>
        <c:gapWidth val="444"/>
        <c:overlap val="-90"/>
        <c:axId val="202706944"/>
        <c:axId val="202708480"/>
      </c:barChart>
      <c:catAx>
        <c:axId val="2027069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solidFill>
                <a:latin typeface="+mn-lt"/>
                <a:ea typeface="+mn-ea"/>
                <a:cs typeface="+mn-cs"/>
              </a:defRPr>
            </a:pPr>
            <a:endParaRPr lang="en-US"/>
          </a:p>
        </c:txPr>
        <c:crossAx val="202708480"/>
        <c:crosses val="autoZero"/>
        <c:auto val="1"/>
        <c:lblAlgn val="ctr"/>
        <c:lblOffset val="100"/>
        <c:noMultiLvlLbl val="0"/>
      </c:catAx>
      <c:valAx>
        <c:axId val="202708480"/>
        <c:scaling>
          <c:orientation val="minMax"/>
        </c:scaling>
        <c:delete val="1"/>
        <c:axPos val="l"/>
        <c:numFmt formatCode="General" sourceLinked="1"/>
        <c:majorTickMark val="none"/>
        <c:minorTickMark val="none"/>
        <c:tickLblPos val="nextTo"/>
        <c:crossAx val="202706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9216" cy="466594"/>
          </a:xfrm>
          <a:prstGeom prst="rect">
            <a:avLst/>
          </a:prstGeom>
        </p:spPr>
        <p:txBody>
          <a:bodyPr vert="horz" lIns="93214" tIns="46607" rIns="93214" bIns="46607" rtlCol="0"/>
          <a:lstStyle>
            <a:lvl1pPr algn="l">
              <a:defRPr sz="1200"/>
            </a:lvl1pPr>
          </a:lstStyle>
          <a:p>
            <a:endParaRPr lang="en-US"/>
          </a:p>
        </p:txBody>
      </p:sp>
      <p:sp>
        <p:nvSpPr>
          <p:cNvPr id="3" name="Date Placeholder 2"/>
          <p:cNvSpPr>
            <a:spLocks noGrp="1"/>
          </p:cNvSpPr>
          <p:nvPr>
            <p:ph type="dt" idx="1"/>
          </p:nvPr>
        </p:nvSpPr>
        <p:spPr>
          <a:xfrm>
            <a:off x="3972736" y="0"/>
            <a:ext cx="3039216" cy="466594"/>
          </a:xfrm>
          <a:prstGeom prst="rect">
            <a:avLst/>
          </a:prstGeom>
        </p:spPr>
        <p:txBody>
          <a:bodyPr vert="horz" lIns="93214" tIns="46607" rIns="93214" bIns="46607" rtlCol="0"/>
          <a:lstStyle>
            <a:lvl1pPr algn="r">
              <a:defRPr sz="1200"/>
            </a:lvl1pPr>
          </a:lstStyle>
          <a:p>
            <a:fld id="{2CC71419-A581-4E54-B363-6DEA50A7A12E}" type="datetimeFigureOut">
              <a:rPr lang="en-US" smtClean="0"/>
              <a:t>3/30/2021</a:t>
            </a:fld>
            <a:endParaRPr lang="en-US"/>
          </a:p>
        </p:txBody>
      </p:sp>
      <p:sp>
        <p:nvSpPr>
          <p:cNvPr id="4" name="Slide Image Placeholder 3"/>
          <p:cNvSpPr>
            <a:spLocks noGrp="1" noRot="1" noChangeAspect="1"/>
          </p:cNvSpPr>
          <p:nvPr>
            <p:ph type="sldImg" idx="2"/>
          </p:nvPr>
        </p:nvSpPr>
        <p:spPr>
          <a:xfrm>
            <a:off x="717550" y="1162050"/>
            <a:ext cx="5578475" cy="3138488"/>
          </a:xfrm>
          <a:prstGeom prst="rect">
            <a:avLst/>
          </a:prstGeom>
          <a:noFill/>
          <a:ln w="12700">
            <a:solidFill>
              <a:prstClr val="black"/>
            </a:solidFill>
          </a:ln>
        </p:spPr>
        <p:txBody>
          <a:bodyPr vert="horz" lIns="93214" tIns="46607" rIns="93214" bIns="46607" rtlCol="0" anchor="ctr"/>
          <a:lstStyle/>
          <a:p>
            <a:endParaRPr lang="en-US"/>
          </a:p>
        </p:txBody>
      </p:sp>
      <p:sp>
        <p:nvSpPr>
          <p:cNvPr id="5" name="Notes Placeholder 4"/>
          <p:cNvSpPr>
            <a:spLocks noGrp="1"/>
          </p:cNvSpPr>
          <p:nvPr>
            <p:ph type="body" sz="quarter" idx="3"/>
          </p:nvPr>
        </p:nvSpPr>
        <p:spPr>
          <a:xfrm>
            <a:off x="701358" y="4475420"/>
            <a:ext cx="5610860" cy="3661708"/>
          </a:xfrm>
          <a:prstGeom prst="rect">
            <a:avLst/>
          </a:prstGeom>
        </p:spPr>
        <p:txBody>
          <a:bodyPr vert="horz" lIns="93214" tIns="46607" rIns="93214" bIns="4660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2983"/>
            <a:ext cx="3039216" cy="466593"/>
          </a:xfrm>
          <a:prstGeom prst="rect">
            <a:avLst/>
          </a:prstGeom>
        </p:spPr>
        <p:txBody>
          <a:bodyPr vert="horz" lIns="93214" tIns="46607" rIns="93214" bIns="46607" rtlCol="0" anchor="b"/>
          <a:lstStyle>
            <a:lvl1pPr algn="l">
              <a:defRPr sz="1200"/>
            </a:lvl1pPr>
          </a:lstStyle>
          <a:p>
            <a:endParaRPr lang="en-US"/>
          </a:p>
        </p:txBody>
      </p:sp>
      <p:sp>
        <p:nvSpPr>
          <p:cNvPr id="7" name="Slide Number Placeholder 6"/>
          <p:cNvSpPr>
            <a:spLocks noGrp="1"/>
          </p:cNvSpPr>
          <p:nvPr>
            <p:ph type="sldNum" sz="quarter" idx="5"/>
          </p:nvPr>
        </p:nvSpPr>
        <p:spPr>
          <a:xfrm>
            <a:off x="3972736" y="8832983"/>
            <a:ext cx="3039216" cy="466593"/>
          </a:xfrm>
          <a:prstGeom prst="rect">
            <a:avLst/>
          </a:prstGeom>
        </p:spPr>
        <p:txBody>
          <a:bodyPr vert="horz" lIns="93214" tIns="46607" rIns="93214" bIns="46607" rtlCol="0" anchor="b"/>
          <a:lstStyle>
            <a:lvl1pPr algn="r">
              <a:defRPr sz="1200"/>
            </a:lvl1pPr>
          </a:lstStyle>
          <a:p>
            <a:fld id="{00486600-60F7-400B-994E-B0D249CD5C82}" type="slidenum">
              <a:rPr lang="en-US" smtClean="0"/>
              <a:t>‹#›</a:t>
            </a:fld>
            <a:endParaRPr lang="en-US"/>
          </a:p>
        </p:txBody>
      </p:sp>
    </p:spTree>
    <p:extLst>
      <p:ext uri="{BB962C8B-B14F-4D97-AF65-F5344CB8AC3E}">
        <p14:creationId xmlns:p14="http://schemas.microsoft.com/office/powerpoint/2010/main" val="362438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n.wikipedia.org/wiki/%D3%A8%D0%BC%D0%BD%D3%A9%D0%B4_%D0%90%D0%B7%D0%B8"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mn.wikipedia.org/wiki/%D0%9C%D0%B0%D0%BB%D1%8C%D0%B4%D0%B8%D0%B2" TargetMode="External"/><Relationship Id="rId5" Type="http://schemas.openxmlformats.org/officeDocument/2006/relationships/hyperlink" Target="https://mn.wikipedia.org/wiki/%D0%AD%D0%BD%D1%8D%D1%82%D1%85%D1%8D%D0%B3" TargetMode="External"/><Relationship Id="rId4" Type="http://schemas.openxmlformats.org/officeDocument/2006/relationships/hyperlink" Target="https://mn.wikipedia.org/wiki/%D0%AD%D0%BD%D1%8D%D1%82%D1%85%D1%8D%D0%B3%D0%B8%D0%B9%D0%BD_%D0%B4%D0%B0%D0%BB%D0%B0%D0%B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ДЭМБ, 2021 оны 3 сарын 5-ны олон улсын хурал</a:t>
            </a:r>
          </a:p>
          <a:p>
            <a:r>
              <a:rPr lang="mn-MN" dirty="0"/>
              <a:t>Орчуулга, ЭМХТ, МИА</a:t>
            </a:r>
            <a:endParaRPr lang="en-US" dirty="0"/>
          </a:p>
        </p:txBody>
      </p:sp>
      <p:sp>
        <p:nvSpPr>
          <p:cNvPr id="4" name="Slide Number Placeholder 3"/>
          <p:cNvSpPr>
            <a:spLocks noGrp="1"/>
          </p:cNvSpPr>
          <p:nvPr>
            <p:ph type="sldNum" sz="quarter" idx="5"/>
          </p:nvPr>
        </p:nvSpPr>
        <p:spPr/>
        <p:txBody>
          <a:bodyPr/>
          <a:lstStyle/>
          <a:p>
            <a:fld id="{00486600-60F7-400B-994E-B0D249CD5C82}" type="slidenum">
              <a:rPr lang="en-US" smtClean="0"/>
              <a:t>1</a:t>
            </a:fld>
            <a:endParaRPr lang="en-US"/>
          </a:p>
        </p:txBody>
      </p:sp>
    </p:spTree>
    <p:extLst>
      <p:ext uri="{BB962C8B-B14F-4D97-AF65-F5344CB8AC3E}">
        <p14:creationId xmlns:p14="http://schemas.microsoft.com/office/powerpoint/2010/main" val="1038270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b="0" i="0" dirty="0">
                <a:solidFill>
                  <a:srgbClr val="000000"/>
                </a:solidFill>
                <a:effectLst/>
                <a:latin typeface="Roboto"/>
              </a:rPr>
              <a:t>Эрүүл мэндийн байгууллагуудад тусламж үйлчилгээний чанар, аюулгүй байдлыг сайжруулах  удирдамжуудыг олон удаа хэвлэж тараан мэргэжлийн хүмүүсийг аргачлалаар хангасан.</a:t>
            </a:r>
            <a:endParaRPr lang="en-US" dirty="0"/>
          </a:p>
        </p:txBody>
      </p:sp>
      <p:sp>
        <p:nvSpPr>
          <p:cNvPr id="4" name="Slide Number Placeholder 3"/>
          <p:cNvSpPr>
            <a:spLocks noGrp="1"/>
          </p:cNvSpPr>
          <p:nvPr>
            <p:ph type="sldNum" sz="quarter" idx="5"/>
          </p:nvPr>
        </p:nvSpPr>
        <p:spPr/>
        <p:txBody>
          <a:bodyPr/>
          <a:lstStyle/>
          <a:p>
            <a:fld id="{00486600-60F7-400B-994E-B0D249CD5C82}" type="slidenum">
              <a:rPr lang="en-US" smtClean="0"/>
              <a:t>10</a:t>
            </a:fld>
            <a:endParaRPr lang="en-US"/>
          </a:p>
        </p:txBody>
      </p:sp>
    </p:spTree>
    <p:extLst>
      <p:ext uri="{BB962C8B-B14F-4D97-AF65-F5344CB8AC3E}">
        <p14:creationId xmlns:p14="http://schemas.microsoft.com/office/powerpoint/2010/main" val="711970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Унтуулгын өмнө, мэс засал хийхийн өмнө,мэс заслын өрөөнөөс гарахын өмнө бөглөх хяналтын хуудас боловсруулсан 85 хувийн хэрэгжилттэй байгаа.</a:t>
            </a:r>
            <a:endParaRPr lang="en-US" dirty="0"/>
          </a:p>
        </p:txBody>
      </p:sp>
      <p:sp>
        <p:nvSpPr>
          <p:cNvPr id="4" name="Slide Number Placeholder 3"/>
          <p:cNvSpPr>
            <a:spLocks noGrp="1"/>
          </p:cNvSpPr>
          <p:nvPr>
            <p:ph type="sldNum" sz="quarter" idx="5"/>
          </p:nvPr>
        </p:nvSpPr>
        <p:spPr/>
        <p:txBody>
          <a:bodyPr/>
          <a:lstStyle/>
          <a:p>
            <a:fld id="{00486600-60F7-400B-994E-B0D249CD5C82}" type="slidenum">
              <a:rPr lang="en-US" smtClean="0"/>
              <a:t>11</a:t>
            </a:fld>
            <a:endParaRPr lang="en-US"/>
          </a:p>
        </p:txBody>
      </p:sp>
    </p:spTree>
    <p:extLst>
      <p:ext uri="{BB962C8B-B14F-4D97-AF65-F5344CB8AC3E}">
        <p14:creationId xmlns:p14="http://schemas.microsoft.com/office/powerpoint/2010/main" val="3331189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Иргэдийнхээ ярьдаг хэлээр болон англи хэлээр  Тусламж үйлчилгээний чанар, үйлчлүүлэгчийн аюулгүй байдлын </a:t>
            </a:r>
            <a:r>
              <a:rPr lang="mn-MN" dirty="0" smtClean="0"/>
              <a:t>хөтөлбөрийн сургагч </a:t>
            </a:r>
            <a:r>
              <a:rPr lang="mn-MN" dirty="0"/>
              <a:t>багшийн гарын авлагыг хэвлэж хүн бүр мэдээлэл авах боломжоор хангасан.</a:t>
            </a:r>
            <a:endParaRPr lang="en-US" dirty="0"/>
          </a:p>
        </p:txBody>
      </p:sp>
      <p:sp>
        <p:nvSpPr>
          <p:cNvPr id="4" name="Slide Number Placeholder 3"/>
          <p:cNvSpPr>
            <a:spLocks noGrp="1"/>
          </p:cNvSpPr>
          <p:nvPr>
            <p:ph type="sldNum" sz="quarter" idx="5"/>
          </p:nvPr>
        </p:nvSpPr>
        <p:spPr/>
        <p:txBody>
          <a:bodyPr/>
          <a:lstStyle/>
          <a:p>
            <a:fld id="{00486600-60F7-400B-994E-B0D249CD5C82}" type="slidenum">
              <a:rPr lang="en-US" smtClean="0"/>
              <a:t>12</a:t>
            </a:fld>
            <a:endParaRPr lang="en-US"/>
          </a:p>
        </p:txBody>
      </p:sp>
    </p:spTree>
    <p:extLst>
      <p:ext uri="{BB962C8B-B14F-4D97-AF65-F5344CB8AC3E}">
        <p14:creationId xmlns:p14="http://schemas.microsoft.com/office/powerpoint/2010/main" val="2979407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Тохиолдлын бүртгэлийн хуудсыг боловсруулан хэвлүүлсэн.</a:t>
            </a:r>
            <a:endParaRPr lang="en-US" dirty="0"/>
          </a:p>
        </p:txBody>
      </p:sp>
      <p:sp>
        <p:nvSpPr>
          <p:cNvPr id="4" name="Slide Number Placeholder 3"/>
          <p:cNvSpPr>
            <a:spLocks noGrp="1"/>
          </p:cNvSpPr>
          <p:nvPr>
            <p:ph type="sldNum" sz="quarter" idx="5"/>
          </p:nvPr>
        </p:nvSpPr>
        <p:spPr/>
        <p:txBody>
          <a:bodyPr/>
          <a:lstStyle/>
          <a:p>
            <a:fld id="{00486600-60F7-400B-994E-B0D249CD5C82}" type="slidenum">
              <a:rPr lang="en-US" smtClean="0"/>
              <a:t>13</a:t>
            </a:fld>
            <a:endParaRPr lang="en-US"/>
          </a:p>
        </p:txBody>
      </p:sp>
    </p:spTree>
    <p:extLst>
      <p:ext uri="{BB962C8B-B14F-4D97-AF65-F5344CB8AC3E}">
        <p14:creationId xmlns:p14="http://schemas.microsoft.com/office/powerpoint/2010/main" val="700773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dirty="0"/>
              <a:t>ЭМЯ болон ДЭМБ-ын төлөөлөгчийн газраас байнга дэмжлэг үзүүлж хамтран ажилладаг. Мужуудыг хамарсан хурал цуглаанд оролцож шилдгээ шалгаруулж буй байдал</a:t>
            </a:r>
            <a:endParaRPr lang="en-US" dirty="0"/>
          </a:p>
          <a:p>
            <a:endParaRPr lang="en-US" dirty="0"/>
          </a:p>
        </p:txBody>
      </p:sp>
      <p:sp>
        <p:nvSpPr>
          <p:cNvPr id="4" name="Slide Number Placeholder 3"/>
          <p:cNvSpPr>
            <a:spLocks noGrp="1"/>
          </p:cNvSpPr>
          <p:nvPr>
            <p:ph type="sldNum" sz="quarter" idx="5"/>
          </p:nvPr>
        </p:nvSpPr>
        <p:spPr/>
        <p:txBody>
          <a:bodyPr/>
          <a:lstStyle/>
          <a:p>
            <a:fld id="{00486600-60F7-400B-994E-B0D249CD5C82}" type="slidenum">
              <a:rPr lang="en-US" smtClean="0"/>
              <a:t>14</a:t>
            </a:fld>
            <a:endParaRPr lang="en-US"/>
          </a:p>
        </p:txBody>
      </p:sp>
    </p:spTree>
    <p:extLst>
      <p:ext uri="{BB962C8B-B14F-4D97-AF65-F5344CB8AC3E}">
        <p14:creationId xmlns:p14="http://schemas.microsoft.com/office/powerpoint/2010/main" val="3173266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Сүүлд тэмдэглэн өнгөрүүлсэн Үйлчлүүлэгчийн аюулгүй байдлын </a:t>
            </a:r>
            <a:r>
              <a:rPr lang="mn-MN" dirty="0" smtClean="0"/>
              <a:t>өдөр-Техник </a:t>
            </a:r>
            <a:r>
              <a:rPr lang="mn-MN" dirty="0"/>
              <a:t>технологийн тусламжийг ашиглан ийм дүрслэл гаргасан ба цамхагийг тэмдэглэлт өдрийн эмблем </a:t>
            </a:r>
            <a:r>
              <a:rPr lang="mn-MN" dirty="0" smtClean="0"/>
              <a:t>оранж</a:t>
            </a:r>
            <a:r>
              <a:rPr lang="mn-MN" baseline="0" dirty="0" smtClean="0"/>
              <a:t> </a:t>
            </a:r>
            <a:r>
              <a:rPr lang="mn-MN" dirty="0" smtClean="0"/>
              <a:t>өнгөөр </a:t>
            </a:r>
            <a:r>
              <a:rPr lang="mn-MN" dirty="0"/>
              <a:t>асаасан..</a:t>
            </a:r>
            <a:endParaRPr lang="en-US" dirty="0"/>
          </a:p>
        </p:txBody>
      </p:sp>
      <p:sp>
        <p:nvSpPr>
          <p:cNvPr id="4" name="Slide Number Placeholder 3"/>
          <p:cNvSpPr>
            <a:spLocks noGrp="1"/>
          </p:cNvSpPr>
          <p:nvPr>
            <p:ph type="sldNum" sz="quarter" idx="5"/>
          </p:nvPr>
        </p:nvSpPr>
        <p:spPr/>
        <p:txBody>
          <a:bodyPr/>
          <a:lstStyle/>
          <a:p>
            <a:fld id="{00486600-60F7-400B-994E-B0D249CD5C82}" type="slidenum">
              <a:rPr lang="en-US" smtClean="0"/>
              <a:t>15</a:t>
            </a:fld>
            <a:endParaRPr lang="en-US"/>
          </a:p>
        </p:txBody>
      </p:sp>
    </p:spTree>
    <p:extLst>
      <p:ext uri="{BB962C8B-B14F-4D97-AF65-F5344CB8AC3E}">
        <p14:creationId xmlns:p14="http://schemas.microsoft.com/office/powerpoint/2010/main" val="1303124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486600-60F7-400B-994E-B0D249CD5C82}" type="slidenum">
              <a:rPr lang="en-US" smtClean="0"/>
              <a:t>16</a:t>
            </a:fld>
            <a:endParaRPr lang="en-US"/>
          </a:p>
        </p:txBody>
      </p:sp>
    </p:spTree>
    <p:extLst>
      <p:ext uri="{BB962C8B-B14F-4D97-AF65-F5344CB8AC3E}">
        <p14:creationId xmlns:p14="http://schemas.microsoft.com/office/powerpoint/2010/main" val="3831966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2017 онтой харьцуулахад/ 2200 гаруй/  нийт тохиолдын тоо </a:t>
            </a:r>
            <a:r>
              <a:rPr lang="mn-MN" b="1" dirty="0"/>
              <a:t>2019 онд аажмаар өсөж байгаад / </a:t>
            </a:r>
            <a:r>
              <a:rPr lang="mn-MN" dirty="0"/>
              <a:t>9445/ бид баяртай байна. Өнөөдрийн байдлаар </a:t>
            </a:r>
            <a:r>
              <a:rPr lang="mn-MN" b="1" dirty="0"/>
              <a:t>12 000 хүрч </a:t>
            </a:r>
            <a:r>
              <a:rPr lang="mn-MN" dirty="0"/>
              <a:t>байгаа. Гэхдээ уналттай холбоотой эмтэй холбоотой тохиолдлын бүртгэл ихэсч байгаа боловч бусад төрлийн тохиолдлын бүртгэл нь олигтой сайн өсөхгүй байгаа/ оношилгоо, эмчилгээтэй холбоотой, мэс засалтай холбооотой гэх мэт/</a:t>
            </a:r>
            <a:endParaRPr lang="en-US" dirty="0"/>
          </a:p>
        </p:txBody>
      </p:sp>
      <p:sp>
        <p:nvSpPr>
          <p:cNvPr id="4" name="Slide Number Placeholder 3"/>
          <p:cNvSpPr>
            <a:spLocks noGrp="1"/>
          </p:cNvSpPr>
          <p:nvPr>
            <p:ph type="sldNum" sz="quarter" idx="5"/>
          </p:nvPr>
        </p:nvSpPr>
        <p:spPr/>
        <p:txBody>
          <a:bodyPr/>
          <a:lstStyle/>
          <a:p>
            <a:fld id="{00486600-60F7-400B-994E-B0D249CD5C82}" type="slidenum">
              <a:rPr lang="en-US" smtClean="0"/>
              <a:t>17</a:t>
            </a:fld>
            <a:endParaRPr lang="en-US"/>
          </a:p>
        </p:txBody>
      </p:sp>
    </p:spTree>
    <p:extLst>
      <p:ext uri="{BB962C8B-B14F-4D97-AF65-F5344CB8AC3E}">
        <p14:creationId xmlns:p14="http://schemas.microsoft.com/office/powerpoint/2010/main" val="2502014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 Улаан 32</a:t>
            </a:r>
            <a:r>
              <a:rPr lang="en-US" dirty="0"/>
              <a:t>%</a:t>
            </a:r>
            <a:r>
              <a:rPr lang="mn-MN" dirty="0"/>
              <a:t>- үйлчлүүлэгч унах</a:t>
            </a:r>
          </a:p>
          <a:p>
            <a:r>
              <a:rPr lang="mn-MN" dirty="0"/>
              <a:t>26</a:t>
            </a:r>
            <a:r>
              <a:rPr lang="en-US" dirty="0"/>
              <a:t>%</a:t>
            </a:r>
            <a:r>
              <a:rPr lang="mn-MN" dirty="0"/>
              <a:t>- ангилах боломжгүй тохиолдлууд</a:t>
            </a:r>
          </a:p>
          <a:p>
            <a:r>
              <a:rPr lang="mn-MN" dirty="0"/>
              <a:t>24</a:t>
            </a:r>
            <a:r>
              <a:rPr lang="en-US" dirty="0"/>
              <a:t>%</a:t>
            </a:r>
            <a:r>
              <a:rPr lang="mn-MN" dirty="0"/>
              <a:t>- эмтэй холбоотой</a:t>
            </a:r>
          </a:p>
          <a:p>
            <a:r>
              <a:rPr lang="mn-MN" dirty="0"/>
              <a:t>11</a:t>
            </a:r>
            <a:r>
              <a:rPr lang="en-US" dirty="0"/>
              <a:t>%</a:t>
            </a:r>
            <a:r>
              <a:rPr lang="mn-MN" dirty="0"/>
              <a:t>-лабораторийн шинжилгээтэй холбоотой тохиолдол гэх мэт</a:t>
            </a:r>
          </a:p>
          <a:p>
            <a:endParaRPr lang="en-US" dirty="0"/>
          </a:p>
          <a:p>
            <a:endParaRPr lang="en-US" dirty="0"/>
          </a:p>
        </p:txBody>
      </p:sp>
      <p:sp>
        <p:nvSpPr>
          <p:cNvPr id="4" name="Slide Number Placeholder 3"/>
          <p:cNvSpPr>
            <a:spLocks noGrp="1"/>
          </p:cNvSpPr>
          <p:nvPr>
            <p:ph type="sldNum" sz="quarter" idx="5"/>
          </p:nvPr>
        </p:nvSpPr>
        <p:spPr/>
        <p:txBody>
          <a:bodyPr/>
          <a:lstStyle/>
          <a:p>
            <a:fld id="{00486600-60F7-400B-994E-B0D249CD5C82}" type="slidenum">
              <a:rPr lang="en-US" smtClean="0"/>
              <a:t>18</a:t>
            </a:fld>
            <a:endParaRPr lang="en-US"/>
          </a:p>
        </p:txBody>
      </p:sp>
    </p:spTree>
    <p:extLst>
      <p:ext uri="{BB962C8B-B14F-4D97-AF65-F5344CB8AC3E}">
        <p14:creationId xmlns:p14="http://schemas.microsoft.com/office/powerpoint/2010/main" val="563034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Энэ үзүүлэлтэд жил бүр дүн шинжилгээ хийдэг</a:t>
            </a:r>
            <a:endParaRPr lang="en-US" dirty="0"/>
          </a:p>
        </p:txBody>
      </p:sp>
      <p:sp>
        <p:nvSpPr>
          <p:cNvPr id="4" name="Slide Number Placeholder 3"/>
          <p:cNvSpPr>
            <a:spLocks noGrp="1"/>
          </p:cNvSpPr>
          <p:nvPr>
            <p:ph type="sldNum" sz="quarter" idx="5"/>
          </p:nvPr>
        </p:nvSpPr>
        <p:spPr/>
        <p:txBody>
          <a:bodyPr/>
          <a:lstStyle/>
          <a:p>
            <a:fld id="{00486600-60F7-400B-994E-B0D249CD5C82}" type="slidenum">
              <a:rPr lang="en-US" smtClean="0"/>
              <a:t>19</a:t>
            </a:fld>
            <a:endParaRPr lang="en-US"/>
          </a:p>
        </p:txBody>
      </p:sp>
    </p:spTree>
    <p:extLst>
      <p:ext uri="{BB962C8B-B14F-4D97-AF65-F5344CB8AC3E}">
        <p14:creationId xmlns:p14="http://schemas.microsoft.com/office/powerpoint/2010/main" val="2163963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b="0" i="0" dirty="0">
                <a:solidFill>
                  <a:srgbClr val="202122"/>
                </a:solidFill>
                <a:effectLst/>
                <a:latin typeface="Arial" panose="020B0604020202020204" pitchFamily="34" charset="0"/>
              </a:rPr>
              <a:t>Шри Ланка улс  </a:t>
            </a:r>
            <a:r>
              <a:rPr lang="mn-MN" b="0" i="0" u="none" strike="noStrike" dirty="0">
                <a:solidFill>
                  <a:srgbClr val="0645AD"/>
                </a:solidFill>
                <a:effectLst/>
                <a:latin typeface="Arial" panose="020B0604020202020204" pitchFamily="34" charset="0"/>
                <a:hlinkClick r:id="rId3" tooltip="Өмнөд Ази"/>
              </a:rPr>
              <a:t>Өмнөд Азид</a:t>
            </a:r>
            <a:r>
              <a:rPr lang="mn-MN" b="0" i="0" dirty="0">
                <a:solidFill>
                  <a:srgbClr val="202122"/>
                </a:solidFill>
                <a:effectLst/>
                <a:latin typeface="Arial" panose="020B0604020202020204" pitchFamily="34" charset="0"/>
              </a:rPr>
              <a:t> хамаарах ба Э</a:t>
            </a:r>
            <a:r>
              <a:rPr lang="mn-MN" b="0" i="0" u="none" strike="noStrike" dirty="0">
                <a:solidFill>
                  <a:srgbClr val="0645AD"/>
                </a:solidFill>
                <a:effectLst/>
                <a:latin typeface="Arial" panose="020B0604020202020204" pitchFamily="34" charset="0"/>
                <a:hlinkClick r:id="rId4" tooltip="Энэтхэгийн далай"/>
              </a:rPr>
              <a:t>нэтхэгийн далайн</a:t>
            </a:r>
            <a:r>
              <a:rPr lang="mn-MN" b="0" i="0" dirty="0">
                <a:solidFill>
                  <a:srgbClr val="202122"/>
                </a:solidFill>
                <a:effectLst/>
                <a:latin typeface="Arial" panose="020B0604020202020204" pitchFamily="34" charset="0"/>
              </a:rPr>
              <a:t> Шри Ланка арал дээр оршдог. Хойд талаараа </a:t>
            </a:r>
            <a:r>
              <a:rPr lang="mn-MN" b="0" i="0" u="none" strike="noStrike" dirty="0">
                <a:solidFill>
                  <a:srgbClr val="0645AD"/>
                </a:solidFill>
                <a:effectLst/>
                <a:latin typeface="Arial" panose="020B0604020202020204" pitchFamily="34" charset="0"/>
                <a:hlinkClick r:id="rId5" tooltip="Энэтхэг"/>
              </a:rPr>
              <a:t>Энэтхэг</a:t>
            </a:r>
            <a:r>
              <a:rPr lang="mn-MN" b="0" i="0" dirty="0">
                <a:solidFill>
                  <a:srgbClr val="202122"/>
                </a:solidFill>
                <a:effectLst/>
                <a:latin typeface="Arial" panose="020B0604020202020204" pitchFamily="34" charset="0"/>
              </a:rPr>
              <a:t>, баруун талаараа </a:t>
            </a:r>
            <a:r>
              <a:rPr lang="mn-MN" b="0" i="0" u="none" strike="noStrike" dirty="0">
                <a:solidFill>
                  <a:srgbClr val="0645AD"/>
                </a:solidFill>
                <a:effectLst/>
                <a:latin typeface="Arial" panose="020B0604020202020204" pitchFamily="34" charset="0"/>
                <a:hlinkClick r:id="rId6" tooltip="Мальдив"/>
              </a:rPr>
              <a:t>Мальдивтай</a:t>
            </a:r>
            <a:r>
              <a:rPr lang="mn-MN" b="0" i="0" dirty="0">
                <a:solidFill>
                  <a:srgbClr val="202122"/>
                </a:solidFill>
                <a:effectLst/>
                <a:latin typeface="Arial" panose="020B0604020202020204" pitchFamily="34" charset="0"/>
              </a:rPr>
              <a:t> усаар хиллэнэ.  Хүснэгтэд заасан үзүүлэлтүүд</a:t>
            </a:r>
            <a:endParaRPr lang="en-US" dirty="0"/>
          </a:p>
        </p:txBody>
      </p:sp>
      <p:sp>
        <p:nvSpPr>
          <p:cNvPr id="4" name="Slide Number Placeholder 3"/>
          <p:cNvSpPr>
            <a:spLocks noGrp="1"/>
          </p:cNvSpPr>
          <p:nvPr>
            <p:ph type="sldNum" sz="quarter" idx="5"/>
          </p:nvPr>
        </p:nvSpPr>
        <p:spPr/>
        <p:txBody>
          <a:bodyPr/>
          <a:lstStyle/>
          <a:p>
            <a:fld id="{00486600-60F7-400B-994E-B0D249CD5C82}" type="slidenum">
              <a:rPr lang="en-US" smtClean="0"/>
              <a:t>2</a:t>
            </a:fld>
            <a:endParaRPr lang="en-US"/>
          </a:p>
        </p:txBody>
      </p:sp>
    </p:spTree>
    <p:extLst>
      <p:ext uri="{BB962C8B-B14F-4D97-AF65-F5344CB8AC3E}">
        <p14:creationId xmlns:p14="http://schemas.microsoft.com/office/powerpoint/2010/main" val="3987646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C7C8E6-B8B4-4CC2-A369-6D0AE5B1D06E}" type="slidenum">
              <a:rPr lang="en-US" smtClean="0"/>
              <a:t>20</a:t>
            </a:fld>
            <a:endParaRPr lang="en-US"/>
          </a:p>
        </p:txBody>
      </p:sp>
    </p:spTree>
    <p:extLst>
      <p:ext uri="{BB962C8B-B14F-4D97-AF65-F5344CB8AC3E}">
        <p14:creationId xmlns:p14="http://schemas.microsoft.com/office/powerpoint/2010/main" val="3454778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Тодорхой эмнэлгүүдтэй хамтарч ажилласны үр дүнд гарсан </a:t>
            </a:r>
            <a:r>
              <a:rPr lang="mn-MN" dirty="0" smtClean="0"/>
              <a:t>өөрчлөлтүүд, тохиолдол буурсан</a:t>
            </a:r>
            <a:endParaRPr lang="en-US" dirty="0"/>
          </a:p>
        </p:txBody>
      </p:sp>
      <p:sp>
        <p:nvSpPr>
          <p:cNvPr id="4" name="Slide Number Placeholder 3"/>
          <p:cNvSpPr>
            <a:spLocks noGrp="1"/>
          </p:cNvSpPr>
          <p:nvPr>
            <p:ph type="sldNum" sz="quarter" idx="5"/>
          </p:nvPr>
        </p:nvSpPr>
        <p:spPr/>
        <p:txBody>
          <a:bodyPr/>
          <a:lstStyle/>
          <a:p>
            <a:fld id="{00486600-60F7-400B-994E-B0D249CD5C82}" type="slidenum">
              <a:rPr lang="en-US" smtClean="0"/>
              <a:t>21</a:t>
            </a:fld>
            <a:endParaRPr lang="en-US"/>
          </a:p>
        </p:txBody>
      </p:sp>
    </p:spTree>
    <p:extLst>
      <p:ext uri="{BB962C8B-B14F-4D97-AF65-F5344CB8AC3E}">
        <p14:creationId xmlns:p14="http://schemas.microsoft.com/office/powerpoint/2010/main" val="2367317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b="1" dirty="0"/>
              <a:t>1989 онд чанарын баталгаажилтын хөтөлбөрийг </a:t>
            </a:r>
            <a:r>
              <a:rPr lang="mn-MN" dirty="0"/>
              <a:t>санаачилсан боловч улс орны нөхцөл байдалтай холбоотой хэрэгжүүлж чадаагүй, 2000 онд эргэн нэвтрүүлсэн ба </a:t>
            </a:r>
            <a:r>
              <a:rPr lang="mn-MN" b="1" dirty="0"/>
              <a:t>2012 он хүртэл чанар, үйлчлүүлэгчийн аюулгүй байдлын үндэсний хөтөлбөрийн </a:t>
            </a:r>
            <a:r>
              <a:rPr lang="mn-MN" dirty="0"/>
              <a:t>суурь тавигдсан ба </a:t>
            </a:r>
            <a:r>
              <a:rPr lang="mn-MN" b="1" dirty="0"/>
              <a:t>2017онд  чанар аюулгүй байдлын мэргэжлийн дипломтой болсон </a:t>
            </a:r>
            <a:r>
              <a:rPr lang="mn-MN" dirty="0"/>
              <a:t>байна.</a:t>
            </a:r>
            <a:endParaRPr lang="en-US" dirty="0"/>
          </a:p>
        </p:txBody>
      </p:sp>
      <p:sp>
        <p:nvSpPr>
          <p:cNvPr id="4" name="Slide Number Placeholder 3"/>
          <p:cNvSpPr>
            <a:spLocks noGrp="1"/>
          </p:cNvSpPr>
          <p:nvPr>
            <p:ph type="sldNum" sz="quarter" idx="5"/>
          </p:nvPr>
        </p:nvSpPr>
        <p:spPr/>
        <p:txBody>
          <a:bodyPr/>
          <a:lstStyle/>
          <a:p>
            <a:fld id="{00486600-60F7-400B-994E-B0D249CD5C82}" type="slidenum">
              <a:rPr lang="en-US" smtClean="0"/>
              <a:t>3</a:t>
            </a:fld>
            <a:endParaRPr lang="en-US"/>
          </a:p>
        </p:txBody>
      </p:sp>
    </p:spTree>
    <p:extLst>
      <p:ext uri="{BB962C8B-B14F-4D97-AF65-F5344CB8AC3E}">
        <p14:creationId xmlns:p14="http://schemas.microsoft.com/office/powerpoint/2010/main" val="790095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Үйлчлүүлэгчийн аюулгүй байдал яагаад бидэнд чухал байсан бэ</a:t>
            </a:r>
            <a:r>
              <a:rPr lang="en-US" dirty="0"/>
              <a:t>? </a:t>
            </a:r>
            <a:r>
              <a:rPr lang="mn-MN" dirty="0"/>
              <a:t>Сонин хэвлэл олон нийтийн сүлжээгээр эмтэй холбоотой алдаа гарч эрэгтэй хүүхэд нас барсан талаар бичсэн</a:t>
            </a:r>
            <a:r>
              <a:rPr lang="mn-MN" dirty="0" smtClean="0"/>
              <a:t>. мөн </a:t>
            </a:r>
            <a:r>
              <a:rPr lang="mn-MN" dirty="0"/>
              <a:t>Ковидын үеийн хөл хорионы улмаас шуудангаар илгээсэн эмний заавар эмийн эсрэг заалтыг бичсэн байсан боловч үйлчлүүлэгчийн эцэг эх нь эмнэлгийн нэршил зэргийн талаар ойлголтгүйн улмаас хүүхдэд нь эмийн сөрөг үр дагавар </a:t>
            </a:r>
            <a:r>
              <a:rPr lang="mn-MN" dirty="0" smtClean="0"/>
              <a:t>илэрч</a:t>
            </a:r>
            <a:r>
              <a:rPr lang="mn-MN" baseline="0" dirty="0" smtClean="0"/>
              <a:t> нас барсан байна. Бичиг үсэг мэддэг ч гэсэн анагаахын хэллэг, нэршлийн мэдэхгүй байх тохиолдол байсаар байна. </a:t>
            </a:r>
            <a:endParaRPr lang="en-US" dirty="0"/>
          </a:p>
        </p:txBody>
      </p:sp>
      <p:sp>
        <p:nvSpPr>
          <p:cNvPr id="4" name="Slide Number Placeholder 3"/>
          <p:cNvSpPr>
            <a:spLocks noGrp="1"/>
          </p:cNvSpPr>
          <p:nvPr>
            <p:ph type="sldNum" sz="quarter" idx="5"/>
          </p:nvPr>
        </p:nvSpPr>
        <p:spPr/>
        <p:txBody>
          <a:bodyPr/>
          <a:lstStyle/>
          <a:p>
            <a:fld id="{00486600-60F7-400B-994E-B0D249CD5C82}" type="slidenum">
              <a:rPr lang="en-US" smtClean="0"/>
              <a:t>4</a:t>
            </a:fld>
            <a:endParaRPr lang="en-US"/>
          </a:p>
        </p:txBody>
      </p:sp>
    </p:spTree>
    <p:extLst>
      <p:ext uri="{BB962C8B-B14F-4D97-AF65-F5344CB8AC3E}">
        <p14:creationId xmlns:p14="http://schemas.microsoft.com/office/powerpoint/2010/main" val="2073258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Энэ талаар арга хэмжээ авах зайлшгүй шаардлага тулгарсан ба бид </a:t>
            </a:r>
            <a:r>
              <a:rPr lang="mn-MN" dirty="0" smtClean="0"/>
              <a:t>чанар </a:t>
            </a:r>
            <a:r>
              <a:rPr lang="mn-MN" dirty="0"/>
              <a:t>аюулгүй байдлын хөтөлбөрийг нэвтрүүлэхдээ АНУ, Английн туршлагыг судалсан. Дээрх зорилгуудыг шийдвэрлэх үүрэг даалгаврыг ЭМЯ-наас даалгасан.</a:t>
            </a:r>
            <a:endParaRPr lang="en-US" dirty="0"/>
          </a:p>
        </p:txBody>
      </p:sp>
      <p:sp>
        <p:nvSpPr>
          <p:cNvPr id="4" name="Slide Number Placeholder 3"/>
          <p:cNvSpPr>
            <a:spLocks noGrp="1"/>
          </p:cNvSpPr>
          <p:nvPr>
            <p:ph type="sldNum" sz="quarter" idx="5"/>
          </p:nvPr>
        </p:nvSpPr>
        <p:spPr/>
        <p:txBody>
          <a:bodyPr/>
          <a:lstStyle/>
          <a:p>
            <a:fld id="{00486600-60F7-400B-994E-B0D249CD5C82}" type="slidenum">
              <a:rPr lang="en-US" smtClean="0"/>
              <a:t>5</a:t>
            </a:fld>
            <a:endParaRPr lang="en-US"/>
          </a:p>
        </p:txBody>
      </p:sp>
    </p:spTree>
    <p:extLst>
      <p:ext uri="{BB962C8B-B14F-4D97-AF65-F5344CB8AC3E}">
        <p14:creationId xmlns:p14="http://schemas.microsoft.com/office/powerpoint/2010/main" val="395154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Тохиолдлын бүртгэл </a:t>
            </a:r>
            <a:r>
              <a:rPr lang="mn-MN" dirty="0" smtClean="0"/>
              <a:t>сургалтын тогтолцоог </a:t>
            </a:r>
            <a:r>
              <a:rPr lang="mn-MN" b="1" dirty="0"/>
              <a:t>бүрдүүлэхдээ эрүүл мэндийн байгууллагын тасаг нэгж, чанарын баг, байгууллагын чанар, аюулгүй байдлын хяналтын хороо, байгууллагын үйл ажиллагааны хяналтын статистик мэдээлэл хариуцсан нэгж </a:t>
            </a:r>
            <a:r>
              <a:rPr lang="mn-MN" dirty="0"/>
              <a:t>зэргийг хамруулсан ба мэдээллийг </a:t>
            </a:r>
            <a:r>
              <a:rPr lang="mn-MN" b="1" dirty="0"/>
              <a:t>үндэсний хэмжээнд хянах платформыг үүсгэсэн</a:t>
            </a:r>
            <a:r>
              <a:rPr lang="mn-MN" dirty="0"/>
              <a:t>. </a:t>
            </a:r>
            <a:r>
              <a:rPr lang="mn-MN" b="1" dirty="0"/>
              <a:t>Орон нутгийн </a:t>
            </a:r>
            <a:r>
              <a:rPr lang="mn-MN" dirty="0"/>
              <a:t>эрүүл мэндийн байгууллагын мэдээлэл мөн үндэсний хэмжээнд хянах платформ руу мэдээлэгдэнэ</a:t>
            </a:r>
            <a:r>
              <a:rPr lang="mn-MN" dirty="0" smtClean="0"/>
              <a:t>. Энэ </a:t>
            </a:r>
            <a:r>
              <a:rPr lang="mn-MN" dirty="0"/>
              <a:t>тогтолцоог ашиглан </a:t>
            </a:r>
            <a:r>
              <a:rPr lang="mn-MN" b="1" dirty="0"/>
              <a:t>үндэсний хэмжээнд хяналт </a:t>
            </a:r>
            <a:r>
              <a:rPr lang="mn-MN" dirty="0"/>
              <a:t>хийхэд дөхөм болсон. ЭМЯ-наас </a:t>
            </a:r>
            <a:r>
              <a:rPr lang="mn-MN" b="1" dirty="0"/>
              <a:t>улирал тутам эмнэлгүүдэд хяналт </a:t>
            </a:r>
            <a:r>
              <a:rPr lang="mn-MN" dirty="0"/>
              <a:t>хийнэ, </a:t>
            </a:r>
            <a:r>
              <a:rPr lang="mn-MN" b="1" dirty="0"/>
              <a:t>орон нутгийн эрүүл мэндийн байгууллагын хяналтыг 6 сар </a:t>
            </a:r>
            <a:r>
              <a:rPr lang="mn-MN" dirty="0"/>
              <a:t>тутам хийдэг.</a:t>
            </a:r>
            <a:endParaRPr lang="en-US" dirty="0"/>
          </a:p>
        </p:txBody>
      </p:sp>
      <p:sp>
        <p:nvSpPr>
          <p:cNvPr id="4" name="Slide Number Placeholder 3"/>
          <p:cNvSpPr>
            <a:spLocks noGrp="1"/>
          </p:cNvSpPr>
          <p:nvPr>
            <p:ph type="sldNum" sz="quarter" idx="5"/>
          </p:nvPr>
        </p:nvSpPr>
        <p:spPr/>
        <p:txBody>
          <a:bodyPr/>
          <a:lstStyle/>
          <a:p>
            <a:fld id="{00486600-60F7-400B-994E-B0D249CD5C82}" type="slidenum">
              <a:rPr lang="en-US" smtClean="0"/>
              <a:t>6</a:t>
            </a:fld>
            <a:endParaRPr lang="en-US"/>
          </a:p>
        </p:txBody>
      </p:sp>
    </p:spTree>
    <p:extLst>
      <p:ext uri="{BB962C8B-B14F-4D97-AF65-F5344CB8AC3E}">
        <p14:creationId xmlns:p14="http://schemas.microsoft.com/office/powerpoint/2010/main" val="2227603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smtClean="0"/>
              <a:t>Үйлчлүүлэгчийн</a:t>
            </a:r>
            <a:r>
              <a:rPr lang="mn-MN" baseline="0" dirty="0" smtClean="0"/>
              <a:t> аюулгүй байдлын </a:t>
            </a:r>
            <a:r>
              <a:rPr lang="mn-MN" dirty="0" smtClean="0"/>
              <a:t>Хөтөлбөрийн </a:t>
            </a:r>
            <a:r>
              <a:rPr lang="mn-MN" dirty="0"/>
              <a:t>хэрэжилтийн үнэлгээг энэ хүснэгтээс харж болн</a:t>
            </a:r>
            <a:r>
              <a:rPr lang="mn-MN" b="1" dirty="0"/>
              <a:t>о.</a:t>
            </a:r>
            <a:r>
              <a:rPr lang="en-US" b="1" dirty="0"/>
              <a:t> </a:t>
            </a:r>
            <a:r>
              <a:rPr lang="mn-MN" b="1" dirty="0"/>
              <a:t>Тод ногоон нь хэрэгжилт сайн, бүдэг ногоон нь сайн гэхдээ сайжруулах шаардлагатай,шар хэрэгжилт </a:t>
            </a:r>
            <a:r>
              <a:rPr lang="mn-MN" dirty="0"/>
              <a:t>муу анхаарах шаардлагатай</a:t>
            </a:r>
            <a:r>
              <a:rPr lang="mn-MN" b="1" dirty="0"/>
              <a:t>, ягаан нь зорилтыг хэрэгжүүлж эхлэх </a:t>
            </a:r>
            <a:r>
              <a:rPr lang="mn-MN" dirty="0"/>
              <a:t>шаардлагатай гэсэн зөвлөмжтэй хэсгүүд юм. Энэ хүснэгтийн дагуу бид ДЭМБ-ын орон нутгийн төлөөлөгчийн газраас дэмжлэг авсан.</a:t>
            </a:r>
            <a:endParaRPr lang="en-US" dirty="0"/>
          </a:p>
        </p:txBody>
      </p:sp>
      <p:sp>
        <p:nvSpPr>
          <p:cNvPr id="4" name="Slide Number Placeholder 3"/>
          <p:cNvSpPr>
            <a:spLocks noGrp="1"/>
          </p:cNvSpPr>
          <p:nvPr>
            <p:ph type="sldNum" sz="quarter" idx="5"/>
          </p:nvPr>
        </p:nvSpPr>
        <p:spPr/>
        <p:txBody>
          <a:bodyPr/>
          <a:lstStyle/>
          <a:p>
            <a:fld id="{00486600-60F7-400B-994E-B0D249CD5C82}" type="slidenum">
              <a:rPr lang="en-US" smtClean="0"/>
              <a:t>7</a:t>
            </a:fld>
            <a:endParaRPr lang="en-US"/>
          </a:p>
        </p:txBody>
      </p:sp>
    </p:spTree>
    <p:extLst>
      <p:ext uri="{BB962C8B-B14F-4D97-AF65-F5344CB8AC3E}">
        <p14:creationId xmlns:p14="http://schemas.microsoft.com/office/powerpoint/2010/main" val="3066591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sz="1200" b="0" i="0" dirty="0">
                <a:solidFill>
                  <a:srgbClr val="000000"/>
                </a:solidFill>
                <a:effectLst/>
                <a:latin typeface="Arial" panose="020B0604020202020204" pitchFamily="34" charset="0"/>
                <a:cs typeface="Arial" panose="020B0604020202020204" pitchFamily="34" charset="0"/>
              </a:rPr>
              <a:t>Тохиолдлыг бүртгэснээр хэн нэгнийг буруутгах биш тохиолдол давтагдахаас сэргийлэх гэдгийг </a:t>
            </a:r>
            <a:r>
              <a:rPr lang="mn-MN" sz="1200" b="1" i="0" dirty="0">
                <a:solidFill>
                  <a:srgbClr val="000000"/>
                </a:solidFill>
                <a:effectLst/>
                <a:latin typeface="Arial" panose="020B0604020202020204" pitchFamily="34" charset="0"/>
                <a:cs typeface="Arial" panose="020B0604020202020204" pitchFamily="34" charset="0"/>
              </a:rPr>
              <a:t>ойлгуулах нь чухал . </a:t>
            </a:r>
            <a:r>
              <a:rPr lang="mn-MN" sz="1200" b="0" i="0" dirty="0">
                <a:solidFill>
                  <a:srgbClr val="000000"/>
                </a:solidFill>
                <a:effectLst/>
                <a:latin typeface="Arial" panose="020B0604020202020204" pitchFamily="34" charset="0"/>
                <a:cs typeface="Arial" panose="020B0604020202020204" pitchFamily="34" charset="0"/>
              </a:rPr>
              <a:t>Мөн тохиолдолд дүн шинжилгээ хийгээд </a:t>
            </a:r>
            <a:r>
              <a:rPr lang="mn-MN" sz="1200" b="1" i="0" dirty="0">
                <a:solidFill>
                  <a:srgbClr val="000000"/>
                </a:solidFill>
                <a:effectLst/>
                <a:latin typeface="Arial" panose="020B0604020202020204" pitchFamily="34" charset="0"/>
                <a:cs typeface="Arial" panose="020B0604020202020204" pitchFamily="34" charset="0"/>
              </a:rPr>
              <a:t>эргэн мэдээлэх, арга хэмжээ авах нь чухал учир нь тохиолдол бүртгэснээс хойш юу болсныг мэдээгүй эмнэлгийн мэргэжилтнүүд дахин тохиолдол бүртгэдэггүй.</a:t>
            </a:r>
            <a:r>
              <a:rPr lang="mn-MN" sz="1200" b="0" i="0" dirty="0">
                <a:solidFill>
                  <a:srgbClr val="000000"/>
                </a:solidFill>
                <a:effectLst/>
                <a:latin typeface="Arial" panose="020B0604020202020204" pitchFamily="34" charset="0"/>
                <a:cs typeface="Arial" panose="020B0604020202020204" pitchFamily="34" charset="0"/>
              </a:rPr>
              <a:t> Бүртгэлд ач холбогдол өгөхөө больдог </a:t>
            </a:r>
            <a:r>
              <a:rPr lang="mn-MN" sz="1200" b="0" i="0" dirty="0" smtClean="0">
                <a:solidFill>
                  <a:srgbClr val="000000"/>
                </a:solidFill>
                <a:effectLst/>
                <a:latin typeface="Arial" panose="020B0604020202020204" pitchFamily="34" charset="0"/>
                <a:cs typeface="Arial" panose="020B0604020202020204" pitchFamily="34" charset="0"/>
              </a:rPr>
              <a:t>байна.</a:t>
            </a:r>
            <a:r>
              <a:rPr lang="mn-MN" sz="1200" b="0" i="0" baseline="0" dirty="0" smtClean="0">
                <a:solidFill>
                  <a:srgbClr val="000000"/>
                </a:solidFill>
                <a:effectLst/>
                <a:latin typeface="Arial" panose="020B0604020202020204" pitchFamily="34" charset="0"/>
                <a:cs typeface="Arial" panose="020B0604020202020204" pitchFamily="34" charset="0"/>
              </a:rPr>
              <a:t> Гол асуудал гэдэгт анхаарах хэрэгтэй</a:t>
            </a:r>
            <a:endParaRPr lang="mn-MN" sz="1200" b="0" i="0" dirty="0">
              <a:solidFill>
                <a:srgbClr val="000000"/>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0486600-60F7-400B-994E-B0D249CD5C82}" type="slidenum">
              <a:rPr lang="en-US" smtClean="0"/>
              <a:t>8</a:t>
            </a:fld>
            <a:endParaRPr lang="en-US"/>
          </a:p>
        </p:txBody>
      </p:sp>
    </p:spTree>
    <p:extLst>
      <p:ext uri="{BB962C8B-B14F-4D97-AF65-F5344CB8AC3E}">
        <p14:creationId xmlns:p14="http://schemas.microsoft.com/office/powerpoint/2010/main" val="2371655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Дээрх бэршээлүүдийг даван туулахын тулд үйл ажиллагаанд олон талыг татан оролцуулсан. Я-яа эрүүл мэндийн сургуулиудыг. </a:t>
            </a:r>
            <a:endParaRPr lang="en-US" dirty="0"/>
          </a:p>
        </p:txBody>
      </p:sp>
      <p:sp>
        <p:nvSpPr>
          <p:cNvPr id="4" name="Slide Number Placeholder 3"/>
          <p:cNvSpPr>
            <a:spLocks noGrp="1"/>
          </p:cNvSpPr>
          <p:nvPr>
            <p:ph type="sldNum" sz="quarter" idx="5"/>
          </p:nvPr>
        </p:nvSpPr>
        <p:spPr/>
        <p:txBody>
          <a:bodyPr/>
          <a:lstStyle/>
          <a:p>
            <a:fld id="{00486600-60F7-400B-994E-B0D249CD5C82}" type="slidenum">
              <a:rPr lang="en-US" smtClean="0"/>
              <a:t>9</a:t>
            </a:fld>
            <a:endParaRPr lang="en-US"/>
          </a:p>
        </p:txBody>
      </p:sp>
    </p:spTree>
    <p:extLst>
      <p:ext uri="{BB962C8B-B14F-4D97-AF65-F5344CB8AC3E}">
        <p14:creationId xmlns:p14="http://schemas.microsoft.com/office/powerpoint/2010/main" val="3522585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3/30/2021</a:t>
            </a:fld>
            <a:endParaRPr lang="en-US" dirty="0"/>
          </a:p>
        </p:txBody>
      </p:sp>
      <p:sp>
        <p:nvSpPr>
          <p:cNvPr id="9" name="Footer Placeholder 8">
            <a:extLst>
              <a:ext uri="{FF2B5EF4-FFF2-40B4-BE49-F238E27FC236}">
                <a16:creationId xmlns=""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3/30/2021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3/30/2021</a:t>
            </a:fld>
            <a:endParaRPr lang="en-US" dirty="0"/>
          </a:p>
        </p:txBody>
      </p:sp>
      <p:sp>
        <p:nvSpPr>
          <p:cNvPr id="12" name="Footer Placeholder 11">
            <a:extLst>
              <a:ext uri="{FF2B5EF4-FFF2-40B4-BE49-F238E27FC236}">
                <a16:creationId xmlns=""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D291B17-9318-49DB-B28B-6E5994AE9581}" type="datetime1">
              <a:rPr lang="en-US" smtClean="0"/>
              <a:t>3/30/2021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07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D82B9-B8EE-4375-B6FF-88FA6ABB15D9}" type="datetime1">
              <a:rPr lang="en-US" smtClean="0"/>
              <a:t>3/30/2021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18371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497495-0637-405E-AE64-5CC7506D51F5}" type="datetime1">
              <a:rPr lang="en-US" smtClean="0"/>
              <a:t>3/30/2021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25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3/30/2021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3200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3/30/2021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56504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3/30/2021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39864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3/30/2021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71046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2884F1-FFEA-405F-9602-3DCA865EDA4E}" type="datetime1">
              <a:rPr lang="en-US" smtClean="0"/>
              <a:t>3/30/2021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90206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3/30/2021</a:t>
            </a:fld>
            <a:endParaRPr lang="en-US" dirty="0"/>
          </a:p>
        </p:txBody>
      </p:sp>
      <p:sp>
        <p:nvSpPr>
          <p:cNvPr id="9" name="Footer Placeholder 8">
            <a:extLst>
              <a:ext uri="{FF2B5EF4-FFF2-40B4-BE49-F238E27FC236}">
                <a16:creationId xmlns=""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3/30/2021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208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3/30/2021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76669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3/30/2021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598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3/30/2021</a:t>
            </a:fld>
            <a:endParaRPr lang="en-US" dirty="0"/>
          </a:p>
        </p:txBody>
      </p:sp>
      <p:sp>
        <p:nvSpPr>
          <p:cNvPr id="9" name="Footer Placeholder 8">
            <a:extLst>
              <a:ext uri="{FF2B5EF4-FFF2-40B4-BE49-F238E27FC236}">
                <a16:creationId xmlns=""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3/30/2021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3/30/2021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3/30/2021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3/30/2021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3/30/2021</a:t>
            </a:fld>
            <a:endParaRPr lang="en-US" dirty="0"/>
          </a:p>
        </p:txBody>
      </p:sp>
      <p:sp>
        <p:nvSpPr>
          <p:cNvPr id="10" name="Footer Placeholder 9">
            <a:extLst>
              <a:ext uri="{FF2B5EF4-FFF2-40B4-BE49-F238E27FC236}">
                <a16:creationId xmlns=""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3/30/2021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3/30/2021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D291B17-9318-49DB-B28B-6E5994AE9581}" type="datetime1">
              <a:rPr lang="en-US" smtClean="0"/>
              <a:t>3/30/2021</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A98EE3D-8CD1-4C3F-BD1C-C98C9596463C}" type="slidenum">
              <a:rPr lang="en-US" smtClean="0"/>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95960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image" Target="../media/image23.jpeg"/><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hyperlink" Target="https://www.google.lk/url?sa=i&amp;rct=j&amp;q=&amp;esrc=s&amp;source=images&amp;cd=&amp;cad=rja&amp;uact=8&amp;ved=0ahUKEwiA6fPjktLXAhXFx7wKHZjQBIoQjRwIBw&amp;url=https://www.iconshock.com/doctor-icons/&amp;psig=AOvVaw0cZbtT_tb_0gHKSWynW3wt&amp;ust=1511438863680793" TargetMode="External"/><Relationship Id="rId5" Type="http://schemas.openxmlformats.org/officeDocument/2006/relationships/hyperlink" Target="https://www.google.lk/url?sa=i&amp;rct=j&amp;q=&amp;esrc=s&amp;source=images&amp;cd=&amp;cad=rja&amp;uact=8&amp;ved=0ahUKEwja49ns79HXAhULlJQKHdN5Ak8QjRwIBw&amp;url=https://visualpharm.com/free-icons/hospital%203-595b40b75ba036ed117d9e0c&amp;psig=AOvVaw1GqVI5EmmnzKAKbCtkDhvd&amp;ust=1511426318640754" TargetMode="External"/><Relationship Id="rId15" Type="http://schemas.openxmlformats.org/officeDocument/2006/relationships/image" Target="../media/image22.png"/><Relationship Id="rId10" Type="http://schemas.openxmlformats.org/officeDocument/2006/relationships/image" Target="../media/image18.jpeg"/><Relationship Id="rId19"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17.jpe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 xmlns:a16="http://schemas.microsoft.com/office/drawing/2014/main" id="{D6D7A0BC-0046-4CAA-8E7F-DCAFE511EA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1C21E816-31F5-48BB-BD02-D15F2F18B48A}"/>
              </a:ext>
            </a:extLst>
          </p:cNvPr>
          <p:cNvSpPr>
            <a:spLocks noGrp="1"/>
          </p:cNvSpPr>
          <p:nvPr>
            <p:ph type="ctrTitle"/>
          </p:nvPr>
        </p:nvSpPr>
        <p:spPr>
          <a:xfrm>
            <a:off x="193112" y="708074"/>
            <a:ext cx="11771908" cy="1272837"/>
          </a:xfrm>
        </p:spPr>
        <p:txBody>
          <a:bodyPr>
            <a:normAutofit/>
          </a:bodyPr>
          <a:lstStyle/>
          <a:p>
            <a:pPr algn="ctr"/>
            <a:r>
              <a:rPr lang="mn-MN" sz="2400" b="1" dirty="0" smtClean="0">
                <a:latin typeface="Arial" panose="020B0604020202020204" pitchFamily="34" charset="0"/>
                <a:cs typeface="Arial" panose="020B0604020202020204" pitchFamily="34" charset="0"/>
              </a:rPr>
              <a:t>тусламж </a:t>
            </a:r>
            <a:r>
              <a:rPr lang="mn-MN" sz="2400" b="1" dirty="0" smtClean="0">
                <a:latin typeface="Arial" panose="020B0604020202020204" pitchFamily="34" charset="0"/>
                <a:cs typeface="Arial" panose="020B0604020202020204" pitchFamily="34" charset="0"/>
              </a:rPr>
              <a:t>үйлчилгээн </a:t>
            </a:r>
            <a:r>
              <a:rPr lang="mn-MN" sz="2400" b="1" dirty="0">
                <a:latin typeface="Arial" panose="020B0604020202020204" pitchFamily="34" charset="0"/>
                <a:cs typeface="Arial" panose="020B0604020202020204" pitchFamily="34" charset="0"/>
              </a:rPr>
              <a:t>дахь </a:t>
            </a:r>
            <a:br>
              <a:rPr lang="mn-MN" sz="2400" b="1" dirty="0">
                <a:latin typeface="Arial" panose="020B0604020202020204" pitchFamily="34" charset="0"/>
                <a:cs typeface="Arial" panose="020B0604020202020204" pitchFamily="34" charset="0"/>
              </a:rPr>
            </a:br>
            <a:r>
              <a:rPr lang="mn-MN" sz="2400" b="1" dirty="0">
                <a:latin typeface="Arial" panose="020B0604020202020204" pitchFamily="34" charset="0"/>
                <a:cs typeface="Arial" panose="020B0604020202020204" pitchFamily="34" charset="0"/>
              </a:rPr>
              <a:t>үйлчлүүлэгчийн аюулгүй </a:t>
            </a:r>
            <a:r>
              <a:rPr lang="mn-MN" sz="2400" b="1" dirty="0" smtClean="0">
                <a:latin typeface="Arial" panose="020B0604020202020204" pitchFamily="34" charset="0"/>
                <a:cs typeface="Arial" panose="020B0604020202020204" pitchFamily="34" charset="0"/>
              </a:rPr>
              <a:t>байдал</a:t>
            </a:r>
            <a:r>
              <a:rPr lang="en-US" sz="2400" b="1" dirty="0" smtClean="0">
                <a:latin typeface="Arial" panose="020B0604020202020204" pitchFamily="34" charset="0"/>
                <a:cs typeface="Arial" panose="020B0604020202020204" pitchFamily="34" charset="0"/>
              </a:rPr>
              <a:t>,</a:t>
            </a:r>
            <a:r>
              <a:rPr lang="mn-MN" sz="2400" b="1" dirty="0" smtClean="0">
                <a:latin typeface="Arial" panose="020B0604020202020204" pitchFamily="34" charset="0"/>
                <a:cs typeface="Arial" panose="020B0604020202020204" pitchFamily="34" charset="0"/>
              </a:rPr>
              <a:t> </a:t>
            </a:r>
            <a:r>
              <a:rPr lang="mn-MN" sz="2400" b="1" dirty="0">
                <a:latin typeface="Arial" panose="020B0604020202020204" pitchFamily="34" charset="0"/>
                <a:cs typeface="Arial" panose="020B0604020202020204" pitchFamily="34" charset="0"/>
              </a:rPr>
              <a:t>Шри </a:t>
            </a:r>
            <a:r>
              <a:rPr lang="mn-MN" sz="2400" b="1" dirty="0" smtClean="0">
                <a:latin typeface="Arial" panose="020B0604020202020204" pitchFamily="34" charset="0"/>
                <a:cs typeface="Arial" panose="020B0604020202020204" pitchFamily="34" charset="0"/>
              </a:rPr>
              <a:t>Ланка</a:t>
            </a:r>
            <a:r>
              <a:rPr lang="en-US" sz="2400" b="1" dirty="0" smtClean="0">
                <a:latin typeface="Arial" panose="020B0604020202020204" pitchFamily="34" charset="0"/>
                <a:cs typeface="Arial" panose="020B0604020202020204" pitchFamily="34" charset="0"/>
              </a:rPr>
              <a:t> </a:t>
            </a:r>
            <a:r>
              <a:rPr lang="mn-MN" sz="2400" b="1" dirty="0" smtClean="0">
                <a:latin typeface="Arial" panose="020B0604020202020204" pitchFamily="34" charset="0"/>
                <a:cs typeface="Arial" panose="020B0604020202020204" pitchFamily="34" charset="0"/>
              </a:rPr>
              <a:t>улсын туршлага</a:t>
            </a:r>
            <a:endParaRPr lang="en-US" sz="24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 xmlns:a16="http://schemas.microsoft.com/office/drawing/2014/main" id="{835D6E6B-3353-491C-A3C6-F278D6CED8B3}"/>
              </a:ext>
            </a:extLst>
          </p:cNvPr>
          <p:cNvSpPr>
            <a:spLocks noGrp="1"/>
          </p:cNvSpPr>
          <p:nvPr>
            <p:ph type="subTitle" idx="1"/>
          </p:nvPr>
        </p:nvSpPr>
        <p:spPr>
          <a:xfrm>
            <a:off x="596717" y="2374867"/>
            <a:ext cx="10993546" cy="1408619"/>
          </a:xfrm>
        </p:spPr>
        <p:txBody>
          <a:bodyPr>
            <a:normAutofit/>
          </a:bodyPr>
          <a:lstStyle/>
          <a:p>
            <a:pPr algn="ctr"/>
            <a:r>
              <a:rPr lang="en-US" sz="2000" b="1" dirty="0">
                <a:solidFill>
                  <a:schemeClr val="tx2">
                    <a:lumMod val="75000"/>
                  </a:schemeClr>
                </a:solidFill>
                <a:latin typeface="Arial" panose="020B0604020202020204" pitchFamily="34" charset="0"/>
                <a:cs typeface="Arial" panose="020B0604020202020204" pitchFamily="34" charset="0"/>
              </a:rPr>
              <a:t>Dr. S. Sridharan</a:t>
            </a:r>
          </a:p>
          <a:p>
            <a:pPr algn="ctr"/>
            <a:r>
              <a:rPr lang="mn-MN" sz="2000" b="1" dirty="0">
                <a:solidFill>
                  <a:schemeClr val="tx2">
                    <a:lumMod val="75000"/>
                  </a:schemeClr>
                </a:solidFill>
                <a:latin typeface="Arial" panose="020B0604020202020204" pitchFamily="34" charset="0"/>
                <a:cs typeface="Arial" panose="020B0604020202020204" pitchFamily="34" charset="0"/>
              </a:rPr>
              <a:t>Эрүүл мэндийн яам ,Төлөвлөлт хариуцсан </a:t>
            </a:r>
            <a:r>
              <a:rPr lang="mn-MN" sz="2000" b="1" dirty="0" smtClean="0">
                <a:solidFill>
                  <a:schemeClr val="tx2">
                    <a:lumMod val="75000"/>
                  </a:schemeClr>
                </a:solidFill>
                <a:latin typeface="Arial" panose="020B0604020202020204" pitchFamily="34" charset="0"/>
                <a:cs typeface="Arial" panose="020B0604020202020204" pitchFamily="34" charset="0"/>
              </a:rPr>
              <a:t>дэд захирал</a:t>
            </a:r>
            <a:endParaRPr lang="en-US" sz="2000" b="1" dirty="0">
              <a:solidFill>
                <a:schemeClr val="tx2">
                  <a:lumMod val="75000"/>
                </a:schemeClr>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 xmlns:a16="http://schemas.microsoft.com/office/drawing/2014/main" id="{E7C6334F-6411-41EC-AD7D-179EDD8B58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 xmlns:a16="http://schemas.microsoft.com/office/drawing/2014/main" id="{E6B02CEE-3AF8-4349-9B3E-8970E6DF62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 xmlns:a16="http://schemas.microsoft.com/office/drawing/2014/main" id="{AAA01CF0-3FB5-44EB-B7DE-F2E86374C2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abstract image">
            <a:extLst>
              <a:ext uri="{FF2B5EF4-FFF2-40B4-BE49-F238E27FC236}">
                <a16:creationId xmlns="" xmlns:a16="http://schemas.microsoft.com/office/drawing/2014/main" id="{F1A8C364-94D4-4630-BAD0-78722F3470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8733" y="3803374"/>
            <a:ext cx="11260667" cy="2902225"/>
          </a:xfrm>
          <a:prstGeom prst="rect">
            <a:avLst/>
          </a:prstGeom>
        </p:spPr>
      </p:pic>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197BB7-FBD3-43E7-8764-8D3B67855EE5}"/>
              </a:ext>
            </a:extLst>
          </p:cNvPr>
          <p:cNvSpPr>
            <a:spLocks noGrp="1"/>
          </p:cNvSpPr>
          <p:nvPr>
            <p:ph type="title"/>
          </p:nvPr>
        </p:nvSpPr>
        <p:spPr>
          <a:xfrm>
            <a:off x="521110" y="-21598"/>
            <a:ext cx="10929980" cy="552540"/>
          </a:xfrm>
        </p:spPr>
        <p:txBody>
          <a:bodyPr>
            <a:noAutofit/>
          </a:bodyPr>
          <a:lstStyle/>
          <a:p>
            <a:r>
              <a:rPr lang="mn-MN" sz="2400" dirty="0">
                <a:latin typeface="Arial" panose="020B0604020202020204" pitchFamily="34" charset="0"/>
                <a:cs typeface="Arial" panose="020B0604020202020204" pitchFamily="34" charset="0"/>
              </a:rPr>
              <a:t>Хэрэгжүүлсэн арга хэмжээ</a:t>
            </a: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0A42BFF9-F867-4FEE-8418-F7EAF0D1DDD5}"/>
              </a:ext>
            </a:extLst>
          </p:cNvPr>
          <p:cNvPicPr>
            <a:picLocks noChangeAspect="1"/>
          </p:cNvPicPr>
          <p:nvPr/>
        </p:nvPicPr>
        <p:blipFill rotWithShape="1">
          <a:blip r:embed="rId3"/>
          <a:srcRect l="14786" r="13263"/>
          <a:stretch/>
        </p:blipFill>
        <p:spPr>
          <a:xfrm>
            <a:off x="30580" y="1032388"/>
            <a:ext cx="11294354" cy="5585696"/>
          </a:xfrm>
          <a:prstGeom prst="rect">
            <a:avLst/>
          </a:prstGeom>
        </p:spPr>
      </p:pic>
    </p:spTree>
    <p:extLst>
      <p:ext uri="{BB962C8B-B14F-4D97-AF65-F5344CB8AC3E}">
        <p14:creationId xmlns:p14="http://schemas.microsoft.com/office/powerpoint/2010/main" val="265567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197BB7-FBD3-43E7-8764-8D3B67855EE5}"/>
              </a:ext>
            </a:extLst>
          </p:cNvPr>
          <p:cNvSpPr>
            <a:spLocks noGrp="1"/>
          </p:cNvSpPr>
          <p:nvPr>
            <p:ph type="title"/>
          </p:nvPr>
        </p:nvSpPr>
        <p:spPr>
          <a:xfrm>
            <a:off x="421474" y="-21598"/>
            <a:ext cx="11029616" cy="591869"/>
          </a:xfrm>
        </p:spPr>
        <p:txBody>
          <a:bodyPr>
            <a:noAutofit/>
          </a:bodyPr>
          <a:lstStyle/>
          <a:p>
            <a:r>
              <a:rPr lang="mn-MN" b="1" dirty="0">
                <a:latin typeface="Arial" panose="020B0604020202020204" pitchFamily="34" charset="0"/>
                <a:cs typeface="Arial" panose="020B0604020202020204" pitchFamily="34" charset="0"/>
              </a:rPr>
              <a:t>Хэрэгжүүлсэн арга хэмжээ</a:t>
            </a:r>
            <a:endParaRPr lang="en-US" b="1" dirty="0"/>
          </a:p>
        </p:txBody>
      </p:sp>
      <p:pic>
        <p:nvPicPr>
          <p:cNvPr id="6" name="Picture 5">
            <a:extLst>
              <a:ext uri="{FF2B5EF4-FFF2-40B4-BE49-F238E27FC236}">
                <a16:creationId xmlns="" xmlns:a16="http://schemas.microsoft.com/office/drawing/2014/main" id="{176B5F94-69EF-4FC4-B064-019D5FDDCE22}"/>
              </a:ext>
            </a:extLst>
          </p:cNvPr>
          <p:cNvPicPr>
            <a:picLocks noChangeAspect="1"/>
          </p:cNvPicPr>
          <p:nvPr/>
        </p:nvPicPr>
        <p:blipFill rotWithShape="1">
          <a:blip r:embed="rId3"/>
          <a:srcRect l="6738" t="9740" r="5005" b="8100"/>
          <a:stretch/>
        </p:blipFill>
        <p:spPr>
          <a:xfrm>
            <a:off x="1150375" y="1212636"/>
            <a:ext cx="10658168" cy="5397026"/>
          </a:xfrm>
          <a:prstGeom prst="rect">
            <a:avLst/>
          </a:prstGeom>
        </p:spPr>
      </p:pic>
    </p:spTree>
    <p:extLst>
      <p:ext uri="{BB962C8B-B14F-4D97-AF65-F5344CB8AC3E}">
        <p14:creationId xmlns:p14="http://schemas.microsoft.com/office/powerpoint/2010/main" val="102188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247E2C-94ED-4006-867B-0076239D6BAC}"/>
              </a:ext>
            </a:extLst>
          </p:cNvPr>
          <p:cNvSpPr>
            <a:spLocks noGrp="1"/>
          </p:cNvSpPr>
          <p:nvPr>
            <p:ph type="title"/>
          </p:nvPr>
        </p:nvSpPr>
        <p:spPr>
          <a:xfrm>
            <a:off x="581192" y="702156"/>
            <a:ext cx="11029616" cy="546541"/>
          </a:xfrm>
        </p:spPr>
        <p:txBody>
          <a:bodyPr/>
          <a:lstStyle/>
          <a:p>
            <a:r>
              <a:rPr lang="mn-MN" b="1" dirty="0">
                <a:latin typeface="Arial" panose="020B0604020202020204" pitchFamily="34" charset="0"/>
                <a:cs typeface="Arial" panose="020B0604020202020204" pitchFamily="34" charset="0"/>
              </a:rPr>
              <a:t>Хэрэгжүүлсэн арга хэмжээ</a:t>
            </a:r>
            <a:endParaRPr lang="en-US" dirty="0"/>
          </a:p>
        </p:txBody>
      </p:sp>
      <p:pic>
        <p:nvPicPr>
          <p:cNvPr id="4" name="Content Placeholder 3">
            <a:extLst>
              <a:ext uri="{FF2B5EF4-FFF2-40B4-BE49-F238E27FC236}">
                <a16:creationId xmlns="" xmlns:a16="http://schemas.microsoft.com/office/drawing/2014/main" id="{D1806B2F-B5AE-4DF5-B444-054A13B73D6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578941" y="1455175"/>
            <a:ext cx="4837471" cy="4520176"/>
          </a:xfrm>
          <a:prstGeom prst="rect">
            <a:avLst/>
          </a:prstGeom>
        </p:spPr>
      </p:pic>
    </p:spTree>
    <p:extLst>
      <p:ext uri="{BB962C8B-B14F-4D97-AF65-F5344CB8AC3E}">
        <p14:creationId xmlns:p14="http://schemas.microsoft.com/office/powerpoint/2010/main" val="311213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DEEB0C-8ED3-4DFE-B764-E6A9EA4DF0F0}"/>
              </a:ext>
            </a:extLst>
          </p:cNvPr>
          <p:cNvSpPr>
            <a:spLocks noGrp="1"/>
          </p:cNvSpPr>
          <p:nvPr>
            <p:ph type="title"/>
          </p:nvPr>
        </p:nvSpPr>
        <p:spPr>
          <a:xfrm>
            <a:off x="581192" y="702156"/>
            <a:ext cx="11029616" cy="546541"/>
          </a:xfrm>
        </p:spPr>
        <p:txBody>
          <a:bodyPr/>
          <a:lstStyle/>
          <a:p>
            <a:r>
              <a:rPr lang="mn-MN" b="1" dirty="0">
                <a:latin typeface="Arial" panose="020B0604020202020204" pitchFamily="34" charset="0"/>
                <a:cs typeface="Arial" panose="020B0604020202020204" pitchFamily="34" charset="0"/>
              </a:rPr>
              <a:t>Хэрэгжүүлсэн арга хэмжээ</a:t>
            </a:r>
            <a:endParaRPr lang="en-US" dirty="0"/>
          </a:p>
        </p:txBody>
      </p:sp>
      <p:pic>
        <p:nvPicPr>
          <p:cNvPr id="4" name="Content Placeholder 3">
            <a:extLst>
              <a:ext uri="{FF2B5EF4-FFF2-40B4-BE49-F238E27FC236}">
                <a16:creationId xmlns="" xmlns:a16="http://schemas.microsoft.com/office/drawing/2014/main" id="{49BC0E1D-8AE9-4D81-A23B-D4CC64D2E03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04335" y="1330486"/>
            <a:ext cx="4031226" cy="4615367"/>
          </a:xfrm>
          <a:prstGeom prst="rect">
            <a:avLst/>
          </a:prstGeom>
        </p:spPr>
      </p:pic>
      <p:pic>
        <p:nvPicPr>
          <p:cNvPr id="5" name="Picture 4">
            <a:extLst>
              <a:ext uri="{FF2B5EF4-FFF2-40B4-BE49-F238E27FC236}">
                <a16:creationId xmlns="" xmlns:a16="http://schemas.microsoft.com/office/drawing/2014/main" id="{1620BF47-337F-4D1D-B766-9629F50ACF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24342" y="1330486"/>
            <a:ext cx="4342941" cy="4224740"/>
          </a:xfrm>
          <a:prstGeom prst="rect">
            <a:avLst/>
          </a:prstGeom>
        </p:spPr>
      </p:pic>
    </p:spTree>
    <p:extLst>
      <p:ext uri="{BB962C8B-B14F-4D97-AF65-F5344CB8AC3E}">
        <p14:creationId xmlns:p14="http://schemas.microsoft.com/office/powerpoint/2010/main" val="71594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C7AD5B-2A4A-4DCA-9AA8-4372D81FE23A}"/>
              </a:ext>
            </a:extLst>
          </p:cNvPr>
          <p:cNvSpPr>
            <a:spLocks noGrp="1"/>
          </p:cNvSpPr>
          <p:nvPr>
            <p:ph type="title"/>
          </p:nvPr>
        </p:nvSpPr>
        <p:spPr>
          <a:xfrm>
            <a:off x="581192" y="702156"/>
            <a:ext cx="11029616" cy="674360"/>
          </a:xfrm>
        </p:spPr>
        <p:txBody>
          <a:bodyPr/>
          <a:lstStyle/>
          <a:p>
            <a:r>
              <a:rPr lang="mn-MN" b="1" dirty="0">
                <a:latin typeface="Arial" panose="020B0604020202020204" pitchFamily="34" charset="0"/>
                <a:cs typeface="Arial" panose="020B0604020202020204" pitchFamily="34" charset="0"/>
              </a:rPr>
              <a:t>Хэрэгжүүлсэн арга хэмжээ</a:t>
            </a:r>
            <a:endParaRPr lang="en-US" b="1"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 xmlns:a16="http://schemas.microsoft.com/office/drawing/2014/main" id="{14BCECEA-923B-4B7A-90CD-87E7A5A7C95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08213" y="2085924"/>
            <a:ext cx="8758573" cy="3633787"/>
          </a:xfrm>
          <a:prstGeom prst="rect">
            <a:avLst/>
          </a:prstGeom>
        </p:spPr>
      </p:pic>
    </p:spTree>
    <p:extLst>
      <p:ext uri="{BB962C8B-B14F-4D97-AF65-F5344CB8AC3E}">
        <p14:creationId xmlns:p14="http://schemas.microsoft.com/office/powerpoint/2010/main" val="85814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6EEB15-23FC-4C4A-BB09-BB7511186A34}"/>
              </a:ext>
            </a:extLst>
          </p:cNvPr>
          <p:cNvSpPr>
            <a:spLocks noGrp="1"/>
          </p:cNvSpPr>
          <p:nvPr>
            <p:ph type="title"/>
          </p:nvPr>
        </p:nvSpPr>
        <p:spPr>
          <a:xfrm>
            <a:off x="581192" y="702156"/>
            <a:ext cx="11029616" cy="566205"/>
          </a:xfrm>
        </p:spPr>
        <p:txBody>
          <a:bodyPr/>
          <a:lstStyle/>
          <a:p>
            <a:r>
              <a:rPr lang="mn-MN" sz="2800" b="1" dirty="0">
                <a:latin typeface="Arial" panose="020B0604020202020204" pitchFamily="34" charset="0"/>
                <a:cs typeface="Arial" panose="020B0604020202020204" pitchFamily="34" charset="0"/>
              </a:rPr>
              <a:t>Хэрэгжүүлсэн арга хэмжээ</a:t>
            </a:r>
            <a:endParaRPr lang="en-US" b="1" dirty="0"/>
          </a:p>
        </p:txBody>
      </p:sp>
      <p:pic>
        <p:nvPicPr>
          <p:cNvPr id="4" name="Content Placeholder 3">
            <a:extLst>
              <a:ext uri="{FF2B5EF4-FFF2-40B4-BE49-F238E27FC236}">
                <a16:creationId xmlns="" xmlns:a16="http://schemas.microsoft.com/office/drawing/2014/main" id="{26A88849-F7DB-4D5E-9E78-228CFFC6E9E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09136" y="1554163"/>
            <a:ext cx="7855974" cy="4856808"/>
          </a:xfrm>
          <a:prstGeom prst="rect">
            <a:avLst/>
          </a:prstGeom>
        </p:spPr>
      </p:pic>
    </p:spTree>
    <p:extLst>
      <p:ext uri="{BB962C8B-B14F-4D97-AF65-F5344CB8AC3E}">
        <p14:creationId xmlns:p14="http://schemas.microsoft.com/office/powerpoint/2010/main" val="165194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340BA51-B0B6-AE4C-90D1-E22D1CE512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0510" r="-1" b="21184"/>
          <a:stretch/>
        </p:blipFill>
        <p:spPr>
          <a:xfrm>
            <a:off x="241268" y="309618"/>
            <a:ext cx="7588885" cy="6648610"/>
          </a:xfrm>
          <a:prstGeom prst="rect">
            <a:avLst/>
          </a:prstGeom>
        </p:spPr>
      </p:pic>
      <p:sp>
        <p:nvSpPr>
          <p:cNvPr id="2" name="Title 1">
            <a:extLst>
              <a:ext uri="{FF2B5EF4-FFF2-40B4-BE49-F238E27FC236}">
                <a16:creationId xmlns="" xmlns:a16="http://schemas.microsoft.com/office/drawing/2014/main" id="{E82C0B11-86A5-084D-9DD9-F5BA97D05E06}"/>
              </a:ext>
            </a:extLst>
          </p:cNvPr>
          <p:cNvSpPr>
            <a:spLocks noGrp="1"/>
          </p:cNvSpPr>
          <p:nvPr>
            <p:ph type="title"/>
          </p:nvPr>
        </p:nvSpPr>
        <p:spPr>
          <a:xfrm>
            <a:off x="8372723" y="850791"/>
            <a:ext cx="3202016" cy="4198288"/>
          </a:xfrm>
        </p:spPr>
        <p:txBody>
          <a:bodyPr vert="horz" lIns="91440" tIns="45720" rIns="91440" bIns="45720" rtlCol="0" anchor="ctr">
            <a:normAutofit/>
          </a:bodyPr>
          <a:lstStyle/>
          <a:p>
            <a:r>
              <a:rPr lang="mn-MN" sz="2400" b="1" dirty="0">
                <a:solidFill>
                  <a:schemeClr val="tx1"/>
                </a:solidFill>
                <a:latin typeface="Arial" panose="020B0604020202020204" pitchFamily="34" charset="0"/>
                <a:cs typeface="Arial" panose="020B0604020202020204" pitchFamily="34" charset="0"/>
              </a:rPr>
              <a:t>Чанар, аюулгүй байдлын төгсөлтийн дараах  мэргэжлийн  диплом</a:t>
            </a:r>
            <a:endParaRPr lang="en-US"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3624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605534"/>
          </a:xfrm>
        </p:spPr>
        <p:txBody>
          <a:bodyPr>
            <a:normAutofit/>
          </a:bodyPr>
          <a:lstStyle/>
          <a:p>
            <a:r>
              <a:rPr lang="mn-MN" sz="2400" b="1" i="0" dirty="0">
                <a:solidFill>
                  <a:srgbClr val="000000"/>
                </a:solidFill>
                <a:effectLst/>
                <a:latin typeface="Arial" panose="020B0604020202020204" pitchFamily="34" charset="0"/>
                <a:cs typeface="Arial" panose="020B0604020202020204" pitchFamily="34" charset="0"/>
              </a:rPr>
              <a:t>нийт тохиолдлын тоо     /2019 он, 43 эмнэлэг/</a:t>
            </a:r>
            <a:endParaRPr lang="en-US" sz="3600" b="1" dirty="0">
              <a:latin typeface="Arial" panose="020B0604020202020204" pitchFamily="34" charset="0"/>
              <a:cs typeface="Arial" panose="020B06040202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76603266"/>
              </p:ext>
            </p:extLst>
          </p:nvPr>
        </p:nvGraphicFramePr>
        <p:xfrm>
          <a:off x="838200" y="1825624"/>
          <a:ext cx="10515600" cy="50323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34516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911AE5-5E02-4EF8-AFC6-A20E9B366768}"/>
              </a:ext>
            </a:extLst>
          </p:cNvPr>
          <p:cNvSpPr>
            <a:spLocks noGrp="1"/>
          </p:cNvSpPr>
          <p:nvPr>
            <p:ph type="title"/>
          </p:nvPr>
        </p:nvSpPr>
        <p:spPr/>
        <p:txBody>
          <a:bodyPr>
            <a:normAutofit/>
          </a:bodyPr>
          <a:lstStyle/>
          <a:p>
            <a:pPr algn="ctr"/>
            <a:r>
              <a:rPr lang="mn-MN" b="1" i="0" dirty="0">
                <a:solidFill>
                  <a:srgbClr val="000000"/>
                </a:solidFill>
                <a:effectLst/>
                <a:latin typeface="Arial" panose="020B0604020202020204" pitchFamily="34" charset="0"/>
                <a:cs typeface="Arial" panose="020B0604020202020204" pitchFamily="34" charset="0"/>
              </a:rPr>
              <a:t>2019 онд 43 эмнэлэгт бүртгэгдсэн тохиолдлын</a:t>
            </a:r>
            <a:br>
              <a:rPr lang="mn-MN" b="1" i="0" dirty="0">
                <a:solidFill>
                  <a:srgbClr val="000000"/>
                </a:solidFill>
                <a:effectLst/>
                <a:latin typeface="Arial" panose="020B0604020202020204" pitchFamily="34" charset="0"/>
                <a:cs typeface="Arial" panose="020B0604020202020204" pitchFamily="34" charset="0"/>
              </a:rPr>
            </a:br>
            <a:r>
              <a:rPr lang="mn-MN" b="1" i="0" dirty="0">
                <a:solidFill>
                  <a:srgbClr val="000000"/>
                </a:solidFill>
                <a:effectLst/>
                <a:latin typeface="Arial" panose="020B0604020202020204" pitchFamily="34" charset="0"/>
                <a:cs typeface="Arial" panose="020B0604020202020204" pitchFamily="34" charset="0"/>
              </a:rPr>
              <a:t> төрөл, эзлэх хувь</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 xmlns:a16="http://schemas.microsoft.com/office/drawing/2014/main" id="{C738F120-A323-4EC5-8D1C-D06E1FBFD5D5}"/>
              </a:ext>
            </a:extLst>
          </p:cNvPr>
          <p:cNvSpPr>
            <a:spLocks noGrp="1"/>
          </p:cNvSpPr>
          <p:nvPr>
            <p:ph idx="1"/>
          </p:nvPr>
        </p:nvSpPr>
        <p:spPr/>
        <p:txBody>
          <a:bodyPr/>
          <a:lstStyle/>
          <a:p>
            <a:endParaRPr lang="en-US" dirty="0"/>
          </a:p>
        </p:txBody>
      </p:sp>
      <p:graphicFrame>
        <p:nvGraphicFramePr>
          <p:cNvPr id="4" name="Chart 3">
            <a:extLst>
              <a:ext uri="{FF2B5EF4-FFF2-40B4-BE49-F238E27FC236}">
                <a16:creationId xmlns="" xmlns:a16="http://schemas.microsoft.com/office/drawing/2014/main" id="{86B37AB0-70CF-46BF-B0D2-41DE0515F62D}"/>
              </a:ext>
            </a:extLst>
          </p:cNvPr>
          <p:cNvGraphicFramePr>
            <a:graphicFrameLocks/>
          </p:cNvGraphicFramePr>
          <p:nvPr/>
        </p:nvGraphicFramePr>
        <p:xfrm>
          <a:off x="3134827" y="2340864"/>
          <a:ext cx="6499860" cy="38671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01929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920167"/>
          </a:xfrm>
        </p:spPr>
        <p:txBody>
          <a:bodyPr>
            <a:normAutofit/>
          </a:bodyPr>
          <a:lstStyle/>
          <a:p>
            <a:pPr algn="ctr"/>
            <a:r>
              <a:rPr lang="mn-MN" sz="2400" b="1" dirty="0">
                <a:latin typeface="Arial" panose="020B0604020202020204" pitchFamily="34" charset="0"/>
                <a:cs typeface="Arial" panose="020B0604020202020204" pitchFamily="34" charset="0"/>
              </a:rPr>
              <a:t>Үйлчлүүлэгч унасан тохиолдлын тоо </a:t>
            </a:r>
            <a:br>
              <a:rPr lang="mn-MN" sz="2400" b="1" dirty="0">
                <a:latin typeface="Arial" panose="020B0604020202020204" pitchFamily="34" charset="0"/>
                <a:cs typeface="Arial" panose="020B0604020202020204" pitchFamily="34" charset="0"/>
              </a:rPr>
            </a:br>
            <a:r>
              <a:rPr lang="mn-MN" sz="2400" b="1" dirty="0">
                <a:latin typeface="Arial" panose="020B0604020202020204" pitchFamily="34" charset="0"/>
                <a:cs typeface="Arial" panose="020B0604020202020204" pitchFamily="34" charset="0"/>
              </a:rPr>
              <a:t>/эмнэлэг тус бүрээр /</a:t>
            </a:r>
            <a:r>
              <a:rPr lang="en-US" sz="2400" b="1" dirty="0">
                <a:latin typeface="Arial" panose="020B0604020202020204" pitchFamily="34" charset="0"/>
                <a:cs typeface="Arial" panose="020B0604020202020204" pitchFamily="34" charset="0"/>
              </a:rPr>
              <a:t> 2019</a:t>
            </a:r>
            <a:r>
              <a:rPr lang="mn-MN" sz="2400" b="1" dirty="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63243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Box 6">
            <a:extLst>
              <a:ext uri="{FF2B5EF4-FFF2-40B4-BE49-F238E27FC236}">
                <a16:creationId xmlns="" xmlns:a16="http://schemas.microsoft.com/office/drawing/2014/main" id="{C4555F58-5382-4AFC-B0B7-48649043B2AB}"/>
              </a:ext>
            </a:extLst>
          </p:cNvPr>
          <p:cNvSpPr txBox="1">
            <a:spLocks noChangeArrowheads="1"/>
          </p:cNvSpPr>
          <p:nvPr/>
        </p:nvSpPr>
        <p:spPr bwMode="auto">
          <a:xfrm>
            <a:off x="8270875" y="942680"/>
            <a:ext cx="3798888" cy="707886"/>
          </a:xfrm>
          <a:prstGeom prst="rect">
            <a:avLst/>
          </a:prstGeom>
          <a:noFill/>
          <a:ln>
            <a:noFill/>
          </a:ln>
        </p:spPr>
        <p:txBody>
          <a:bodyPr wrap="square">
            <a:spAutoFit/>
          </a:bodyPr>
          <a:lstStyle>
            <a:lvl1pPr>
              <a:spcBef>
                <a:spcPts val="1800"/>
              </a:spcBef>
              <a:buFont typeface="Wingdings" panose="05000000000000000000" pitchFamily="2" charset="2"/>
              <a:buChar char=""/>
              <a:defRPr>
                <a:solidFill>
                  <a:schemeClr val="tx1"/>
                </a:solidFill>
                <a:latin typeface="Comic Sans MS" panose="030F0702030302020204" pitchFamily="66" charset="0"/>
              </a:defRPr>
            </a:lvl1pPr>
            <a:lvl2pPr marL="742950" indent="-285750">
              <a:spcBef>
                <a:spcPts val="1000"/>
              </a:spcBef>
              <a:buFont typeface="Arial" panose="020B0604020202020204" pitchFamily="34" charset="0"/>
              <a:buChar char="•"/>
              <a:defRPr>
                <a:solidFill>
                  <a:schemeClr val="tx1"/>
                </a:solidFill>
                <a:latin typeface="Comic Sans MS" panose="030F0702030302020204" pitchFamily="66" charset="0"/>
              </a:defRPr>
            </a:lvl2pPr>
            <a:lvl3pPr marL="1143000" indent="-228600">
              <a:spcBef>
                <a:spcPts val="1000"/>
              </a:spcBef>
              <a:buFont typeface="Wingdings" panose="05000000000000000000" pitchFamily="2" charset="2"/>
              <a:buChar char=""/>
              <a:defRPr>
                <a:solidFill>
                  <a:schemeClr val="tx1"/>
                </a:solidFill>
                <a:latin typeface="Comic Sans MS" panose="030F0702030302020204" pitchFamily="66" charset="0"/>
              </a:defRPr>
            </a:lvl3pPr>
            <a:lvl4pPr marL="1600200" indent="-228600">
              <a:spcBef>
                <a:spcPts val="1000"/>
              </a:spcBef>
              <a:buFont typeface="Arial" panose="020B0604020202020204" pitchFamily="34" charset="0"/>
              <a:buChar char="•"/>
              <a:defRPr>
                <a:solidFill>
                  <a:schemeClr val="tx1"/>
                </a:solidFill>
                <a:latin typeface="Comic Sans MS" panose="030F0702030302020204" pitchFamily="66" charset="0"/>
              </a:defRPr>
            </a:lvl4pPr>
            <a:lvl5pPr marL="2057400" indent="-228600">
              <a:spcBef>
                <a:spcPts val="1000"/>
              </a:spcBef>
              <a:buFont typeface="Wingdings" panose="05000000000000000000" pitchFamily="2" charset="2"/>
              <a:buChar char="l"/>
              <a:defRPr>
                <a:solidFill>
                  <a:schemeClr val="tx1"/>
                </a:solidFill>
                <a:latin typeface="Comic Sans MS" panose="030F0702030302020204" pitchFamily="66" charset="0"/>
              </a:defRPr>
            </a:lvl5pPr>
            <a:lvl6pPr marL="2514600" indent="-228600" eaLnBrk="0" fontAlgn="base" hangingPunct="0">
              <a:spcBef>
                <a:spcPts val="1000"/>
              </a:spcBef>
              <a:spcAft>
                <a:spcPct val="0"/>
              </a:spcAft>
              <a:buFont typeface="Wingdings" panose="05000000000000000000" pitchFamily="2" charset="2"/>
              <a:buChar char="l"/>
              <a:defRPr>
                <a:solidFill>
                  <a:schemeClr val="tx1"/>
                </a:solidFill>
                <a:latin typeface="Comic Sans MS" panose="030F0702030302020204" pitchFamily="66" charset="0"/>
              </a:defRPr>
            </a:lvl6pPr>
            <a:lvl7pPr marL="2971800" indent="-228600" eaLnBrk="0" fontAlgn="base" hangingPunct="0">
              <a:spcBef>
                <a:spcPts val="1000"/>
              </a:spcBef>
              <a:spcAft>
                <a:spcPct val="0"/>
              </a:spcAft>
              <a:buFont typeface="Wingdings" panose="05000000000000000000" pitchFamily="2" charset="2"/>
              <a:buChar char="l"/>
              <a:defRPr>
                <a:solidFill>
                  <a:schemeClr val="tx1"/>
                </a:solidFill>
                <a:latin typeface="Comic Sans MS" panose="030F0702030302020204" pitchFamily="66" charset="0"/>
              </a:defRPr>
            </a:lvl7pPr>
            <a:lvl8pPr marL="3429000" indent="-228600" eaLnBrk="0" fontAlgn="base" hangingPunct="0">
              <a:spcBef>
                <a:spcPts val="1000"/>
              </a:spcBef>
              <a:spcAft>
                <a:spcPct val="0"/>
              </a:spcAft>
              <a:buFont typeface="Wingdings" panose="05000000000000000000" pitchFamily="2" charset="2"/>
              <a:buChar char="l"/>
              <a:defRPr>
                <a:solidFill>
                  <a:schemeClr val="tx1"/>
                </a:solidFill>
                <a:latin typeface="Comic Sans MS" panose="030F0702030302020204" pitchFamily="66" charset="0"/>
              </a:defRPr>
            </a:lvl8pPr>
            <a:lvl9pPr marL="3886200" indent="-228600" eaLnBrk="0" fontAlgn="base" hangingPunct="0">
              <a:spcBef>
                <a:spcPts val="1000"/>
              </a:spcBef>
              <a:spcAft>
                <a:spcPct val="0"/>
              </a:spcAft>
              <a:buFont typeface="Wingdings" panose="05000000000000000000" pitchFamily="2" charset="2"/>
              <a:buChar char="l"/>
              <a:defRPr>
                <a:solidFill>
                  <a:schemeClr val="tx1"/>
                </a:solidFill>
                <a:latin typeface="Comic Sans MS" panose="030F0702030302020204" pitchFamily="66" charset="0"/>
              </a:defRPr>
            </a:lvl9pPr>
          </a:lstStyle>
          <a:p>
            <a:pPr marL="285750" indent="-285750" eaLnBrk="1" hangingPunct="1">
              <a:spcBef>
                <a:spcPct val="0"/>
              </a:spcBef>
              <a:defRPr/>
            </a:pPr>
            <a:r>
              <a:rPr lang="mn-MN" altLang="en-US" sz="2000" dirty="0">
                <a:solidFill>
                  <a:srgbClr val="0C002C"/>
                </a:solidFill>
                <a:latin typeface="Arial" panose="020B0604020202020204" pitchFamily="34" charset="0"/>
                <a:cs typeface="Arial" panose="020B0604020202020204" pitchFamily="34" charset="0"/>
              </a:rPr>
              <a:t>Хүн ам</a:t>
            </a:r>
            <a:r>
              <a:rPr lang="en-US" altLang="en-US" sz="2000" dirty="0">
                <a:solidFill>
                  <a:srgbClr val="0C002C"/>
                </a:solidFill>
                <a:latin typeface="Arial" panose="020B0604020202020204" pitchFamily="34" charset="0"/>
                <a:cs typeface="Arial" panose="020B0604020202020204" pitchFamily="34" charset="0"/>
              </a:rPr>
              <a:t>: 22.1 </a:t>
            </a:r>
            <a:r>
              <a:rPr lang="mn-MN" altLang="en-US" sz="2000" dirty="0">
                <a:solidFill>
                  <a:srgbClr val="0C002C"/>
                </a:solidFill>
                <a:latin typeface="Arial" panose="020B0604020202020204" pitchFamily="34" charset="0"/>
                <a:cs typeface="Arial" panose="020B0604020202020204" pitchFamily="34" charset="0"/>
              </a:rPr>
              <a:t>сая</a:t>
            </a:r>
            <a:endParaRPr lang="en-US" altLang="en-US" sz="2000" dirty="0">
              <a:solidFill>
                <a:srgbClr val="0C002C"/>
              </a:solidFill>
              <a:latin typeface="Arial" panose="020B0604020202020204" pitchFamily="34" charset="0"/>
              <a:cs typeface="Arial" panose="020B0604020202020204" pitchFamily="34" charset="0"/>
            </a:endParaRPr>
          </a:p>
          <a:p>
            <a:pPr marL="285750" indent="-285750" eaLnBrk="1" hangingPunct="1">
              <a:spcBef>
                <a:spcPct val="0"/>
              </a:spcBef>
              <a:defRPr/>
            </a:pPr>
            <a:r>
              <a:rPr lang="en-US" altLang="en-US" sz="2000" dirty="0">
                <a:solidFill>
                  <a:srgbClr val="0C002C"/>
                </a:solidFill>
                <a:latin typeface="Arial" panose="020B0604020202020204" pitchFamily="34" charset="0"/>
                <a:cs typeface="Arial" panose="020B0604020202020204" pitchFamily="34" charset="0"/>
              </a:rPr>
              <a:t>9 </a:t>
            </a:r>
            <a:r>
              <a:rPr lang="mn-MN" altLang="en-US" sz="2000" dirty="0">
                <a:solidFill>
                  <a:srgbClr val="0C002C"/>
                </a:solidFill>
                <a:latin typeface="Arial" panose="020B0604020202020204" pitchFamily="34" charset="0"/>
                <a:cs typeface="Arial" panose="020B0604020202020204" pitchFamily="34" charset="0"/>
              </a:rPr>
              <a:t>муж</a:t>
            </a:r>
            <a:endParaRPr lang="en-US" altLang="en-US" sz="2000" dirty="0">
              <a:solidFill>
                <a:srgbClr val="0C002C"/>
              </a:solidFill>
              <a:latin typeface="Arial" panose="020B0604020202020204" pitchFamily="34" charset="0"/>
              <a:cs typeface="Arial" panose="020B0604020202020204" pitchFamily="34" charset="0"/>
            </a:endParaRPr>
          </a:p>
        </p:txBody>
      </p:sp>
      <p:sp>
        <p:nvSpPr>
          <p:cNvPr id="40964" name="TextBox 6">
            <a:extLst>
              <a:ext uri="{FF2B5EF4-FFF2-40B4-BE49-F238E27FC236}">
                <a16:creationId xmlns="" xmlns:a16="http://schemas.microsoft.com/office/drawing/2014/main" id="{2DA01AA2-719F-467B-A9E9-5AAF34A266AC}"/>
              </a:ext>
            </a:extLst>
          </p:cNvPr>
          <p:cNvSpPr txBox="1">
            <a:spLocks noChangeArrowheads="1"/>
          </p:cNvSpPr>
          <p:nvPr/>
        </p:nvSpPr>
        <p:spPr bwMode="auto">
          <a:xfrm>
            <a:off x="4619134" y="1033463"/>
            <a:ext cx="3651741"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Font typeface="Wingdings" panose="05000000000000000000" pitchFamily="2" charset="2"/>
              <a:buChar char=""/>
              <a:defRPr>
                <a:solidFill>
                  <a:schemeClr val="tx1"/>
                </a:solidFill>
                <a:latin typeface="Comic Sans MS" panose="030F0702030302020204" pitchFamily="66" charset="0"/>
              </a:defRPr>
            </a:lvl1pPr>
            <a:lvl2pPr marL="742950" indent="-285750">
              <a:spcBef>
                <a:spcPts val="1000"/>
              </a:spcBef>
              <a:buFont typeface="Arial" panose="020B0604020202020204" pitchFamily="34" charset="0"/>
              <a:buChar char="•"/>
              <a:defRPr>
                <a:solidFill>
                  <a:schemeClr val="tx1"/>
                </a:solidFill>
                <a:latin typeface="Comic Sans MS" panose="030F0702030302020204" pitchFamily="66" charset="0"/>
              </a:defRPr>
            </a:lvl2pPr>
            <a:lvl3pPr marL="1143000" indent="-228600">
              <a:spcBef>
                <a:spcPts val="1000"/>
              </a:spcBef>
              <a:buFont typeface="Wingdings" panose="05000000000000000000" pitchFamily="2" charset="2"/>
              <a:buChar char=""/>
              <a:defRPr>
                <a:solidFill>
                  <a:schemeClr val="tx1"/>
                </a:solidFill>
                <a:latin typeface="Comic Sans MS" panose="030F0702030302020204" pitchFamily="66" charset="0"/>
              </a:defRPr>
            </a:lvl3pPr>
            <a:lvl4pPr marL="1600200" indent="-228600">
              <a:spcBef>
                <a:spcPts val="1000"/>
              </a:spcBef>
              <a:buFont typeface="Arial" panose="020B0604020202020204" pitchFamily="34" charset="0"/>
              <a:buChar char="•"/>
              <a:defRPr>
                <a:solidFill>
                  <a:schemeClr val="tx1"/>
                </a:solidFill>
                <a:latin typeface="Comic Sans MS" panose="030F0702030302020204" pitchFamily="66" charset="0"/>
              </a:defRPr>
            </a:lvl4pPr>
            <a:lvl5pPr marL="2057400" indent="-228600">
              <a:spcBef>
                <a:spcPts val="1000"/>
              </a:spcBef>
              <a:buFont typeface="Wingdings" panose="05000000000000000000" pitchFamily="2" charset="2"/>
              <a:buChar char="l"/>
              <a:defRPr>
                <a:solidFill>
                  <a:schemeClr val="tx1"/>
                </a:solidFill>
                <a:latin typeface="Comic Sans MS" panose="030F0702030302020204" pitchFamily="66" charset="0"/>
              </a:defRPr>
            </a:lvl5pPr>
            <a:lvl6pPr marL="2514600" indent="-228600" eaLnBrk="0" fontAlgn="base" hangingPunct="0">
              <a:spcBef>
                <a:spcPts val="1000"/>
              </a:spcBef>
              <a:spcAft>
                <a:spcPct val="0"/>
              </a:spcAft>
              <a:buFont typeface="Wingdings" panose="05000000000000000000" pitchFamily="2" charset="2"/>
              <a:buChar char="l"/>
              <a:defRPr>
                <a:solidFill>
                  <a:schemeClr val="tx1"/>
                </a:solidFill>
                <a:latin typeface="Comic Sans MS" panose="030F0702030302020204" pitchFamily="66" charset="0"/>
              </a:defRPr>
            </a:lvl6pPr>
            <a:lvl7pPr marL="2971800" indent="-228600" eaLnBrk="0" fontAlgn="base" hangingPunct="0">
              <a:spcBef>
                <a:spcPts val="1000"/>
              </a:spcBef>
              <a:spcAft>
                <a:spcPct val="0"/>
              </a:spcAft>
              <a:buFont typeface="Wingdings" panose="05000000000000000000" pitchFamily="2" charset="2"/>
              <a:buChar char="l"/>
              <a:defRPr>
                <a:solidFill>
                  <a:schemeClr val="tx1"/>
                </a:solidFill>
                <a:latin typeface="Comic Sans MS" panose="030F0702030302020204" pitchFamily="66" charset="0"/>
              </a:defRPr>
            </a:lvl7pPr>
            <a:lvl8pPr marL="3429000" indent="-228600" eaLnBrk="0" fontAlgn="base" hangingPunct="0">
              <a:spcBef>
                <a:spcPts val="1000"/>
              </a:spcBef>
              <a:spcAft>
                <a:spcPct val="0"/>
              </a:spcAft>
              <a:buFont typeface="Wingdings" panose="05000000000000000000" pitchFamily="2" charset="2"/>
              <a:buChar char="l"/>
              <a:defRPr>
                <a:solidFill>
                  <a:schemeClr val="tx1"/>
                </a:solidFill>
                <a:latin typeface="Comic Sans MS" panose="030F0702030302020204" pitchFamily="66" charset="0"/>
              </a:defRPr>
            </a:lvl8pPr>
            <a:lvl9pPr marL="3886200" indent="-228600" eaLnBrk="0" fontAlgn="base" hangingPunct="0">
              <a:spcBef>
                <a:spcPts val="1000"/>
              </a:spcBef>
              <a:spcAft>
                <a:spcPct val="0"/>
              </a:spcAft>
              <a:buFont typeface="Wingdings" panose="05000000000000000000" pitchFamily="2" charset="2"/>
              <a:buChar char="l"/>
              <a:defRPr>
                <a:solidFill>
                  <a:schemeClr val="tx1"/>
                </a:solidFill>
                <a:latin typeface="Comic Sans MS" panose="030F0702030302020204" pitchFamily="66" charset="0"/>
              </a:defRPr>
            </a:lvl9pPr>
          </a:lstStyle>
          <a:p>
            <a:pPr eaLnBrk="1" hangingPunct="1">
              <a:spcBef>
                <a:spcPct val="0"/>
              </a:spcBef>
              <a:buFontTx/>
              <a:buNone/>
            </a:pPr>
            <a:r>
              <a:rPr lang="mn-MN" altLang="en-US" sz="2000" b="1" dirty="0">
                <a:solidFill>
                  <a:srgbClr val="0C002C"/>
                </a:solidFill>
                <a:latin typeface="Arial" panose="020B0604020202020204" pitchFamily="34" charset="0"/>
                <a:cs typeface="Arial" panose="020B0604020202020204" pitchFamily="34" charset="0"/>
              </a:rPr>
              <a:t>Газар нутаг</a:t>
            </a:r>
            <a:r>
              <a:rPr lang="en-US" altLang="en-US" sz="2000" b="1" dirty="0">
                <a:solidFill>
                  <a:srgbClr val="0C002C"/>
                </a:solidFill>
                <a:latin typeface="Arial" panose="020B0604020202020204" pitchFamily="34" charset="0"/>
                <a:cs typeface="Arial" panose="020B0604020202020204" pitchFamily="34" charset="0"/>
              </a:rPr>
              <a:t>: 64, 630</a:t>
            </a:r>
            <a:r>
              <a:rPr lang="mn-MN" altLang="en-US" sz="2000" b="1" dirty="0">
                <a:solidFill>
                  <a:srgbClr val="0C002C"/>
                </a:solidFill>
                <a:latin typeface="Arial" panose="020B0604020202020204" pitchFamily="34" charset="0"/>
                <a:cs typeface="Arial" panose="020B0604020202020204" pitchFamily="34" charset="0"/>
              </a:rPr>
              <a:t> кв</a:t>
            </a:r>
            <a:r>
              <a:rPr lang="en-US" altLang="en-US" sz="2000" b="1" dirty="0">
                <a:solidFill>
                  <a:srgbClr val="0C002C"/>
                </a:solidFill>
                <a:latin typeface="Arial" panose="020B0604020202020204" pitchFamily="34" charset="0"/>
                <a:cs typeface="Arial" panose="020B0604020202020204" pitchFamily="34" charset="0"/>
              </a:rPr>
              <a:t>.</a:t>
            </a:r>
            <a:r>
              <a:rPr lang="mn-MN" altLang="en-US" sz="2000" b="1" dirty="0">
                <a:solidFill>
                  <a:srgbClr val="0C002C"/>
                </a:solidFill>
                <a:latin typeface="Arial" panose="020B0604020202020204" pitchFamily="34" charset="0"/>
                <a:cs typeface="Arial" panose="020B0604020202020204" pitchFamily="34" charset="0"/>
              </a:rPr>
              <a:t>км</a:t>
            </a:r>
            <a:r>
              <a:rPr lang="en-US" altLang="en-US" sz="2000" b="1" dirty="0">
                <a:solidFill>
                  <a:srgbClr val="0C002C"/>
                </a:solidFill>
                <a:latin typeface="Arial" panose="020B0604020202020204" pitchFamily="34" charset="0"/>
                <a:cs typeface="Arial" panose="020B0604020202020204" pitchFamily="34" charset="0"/>
              </a:rPr>
              <a:t> </a:t>
            </a:r>
          </a:p>
          <a:p>
            <a:pPr eaLnBrk="1" hangingPunct="1">
              <a:spcBef>
                <a:spcPct val="0"/>
              </a:spcBef>
              <a:buFontTx/>
              <a:buNone/>
            </a:pPr>
            <a:endParaRPr lang="en-GB" altLang="en-US" b="1" dirty="0">
              <a:solidFill>
                <a:srgbClr val="0C002C"/>
              </a:solidFill>
              <a:latin typeface="Calibri" panose="020F050202020403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654E0F20-B682-4A1F-B778-7784BCD261A0}"/>
              </a:ext>
            </a:extLst>
          </p:cNvPr>
          <p:cNvSpPr txBox="1"/>
          <p:nvPr/>
        </p:nvSpPr>
        <p:spPr>
          <a:xfrm>
            <a:off x="225287" y="2769704"/>
            <a:ext cx="11830676" cy="3803340"/>
          </a:xfrm>
          <a:prstGeom prst="rect">
            <a:avLst/>
          </a:prstGeom>
          <a:solidFill>
            <a:schemeClr val="bg1"/>
          </a:solidFill>
        </p:spPr>
        <p:txBody>
          <a:bodyPr wrap="square" rtlCol="0">
            <a:spAutoFit/>
          </a:bodyPr>
          <a:lstStyle/>
          <a:p>
            <a:endParaRPr lang="en-US" dirty="0"/>
          </a:p>
        </p:txBody>
      </p:sp>
      <p:pic>
        <p:nvPicPr>
          <p:cNvPr id="95238" name="Picture 2">
            <a:extLst>
              <a:ext uri="{FF2B5EF4-FFF2-40B4-BE49-F238E27FC236}">
                <a16:creationId xmlns="" xmlns:a16="http://schemas.microsoft.com/office/drawing/2014/main" id="{3814DD4C-DF72-4E1E-8B9D-A0FA0644577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3577" y="1653380"/>
            <a:ext cx="5434012"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sri-lanka-map-edit">
            <a:extLst>
              <a:ext uri="{FF2B5EF4-FFF2-40B4-BE49-F238E27FC236}">
                <a16:creationId xmlns="" xmlns:a16="http://schemas.microsoft.com/office/drawing/2014/main" id="{CA0C8195-8CC2-4719-8C7C-4F0BE1EEEC4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04640" y="2015641"/>
            <a:ext cx="2005914"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6">
            <a:extLst>
              <a:ext uri="{FF2B5EF4-FFF2-40B4-BE49-F238E27FC236}">
                <a16:creationId xmlns="" xmlns:a16="http://schemas.microsoft.com/office/drawing/2014/main" id="{F284723C-FFFA-4CFC-A1E7-993975FF6C42}"/>
              </a:ext>
            </a:extLst>
          </p:cNvPr>
          <p:cNvSpPr txBox="1">
            <a:spLocks noChangeArrowheads="1"/>
          </p:cNvSpPr>
          <p:nvPr/>
        </p:nvSpPr>
        <p:spPr bwMode="auto">
          <a:xfrm>
            <a:off x="8257075" y="1801354"/>
            <a:ext cx="3798888" cy="1938992"/>
          </a:xfrm>
          <a:prstGeom prst="rect">
            <a:avLst/>
          </a:prstGeom>
          <a:noFill/>
          <a:ln>
            <a:noFill/>
          </a:ln>
        </p:spPr>
        <p:txBody>
          <a:bodyPr wrap="square">
            <a:spAutoFit/>
          </a:bodyPr>
          <a:lstStyle>
            <a:lvl1pPr>
              <a:spcBef>
                <a:spcPts val="1800"/>
              </a:spcBef>
              <a:buFont typeface="Wingdings" panose="05000000000000000000" pitchFamily="2" charset="2"/>
              <a:buChar char=""/>
              <a:defRPr>
                <a:solidFill>
                  <a:schemeClr val="tx1"/>
                </a:solidFill>
                <a:latin typeface="Comic Sans MS" panose="030F0702030302020204" pitchFamily="66" charset="0"/>
              </a:defRPr>
            </a:lvl1pPr>
            <a:lvl2pPr marL="742950" indent="-285750">
              <a:spcBef>
                <a:spcPts val="1000"/>
              </a:spcBef>
              <a:buFont typeface="Arial" panose="020B0604020202020204" pitchFamily="34" charset="0"/>
              <a:buChar char="•"/>
              <a:defRPr>
                <a:solidFill>
                  <a:schemeClr val="tx1"/>
                </a:solidFill>
                <a:latin typeface="Comic Sans MS" panose="030F0702030302020204" pitchFamily="66" charset="0"/>
              </a:defRPr>
            </a:lvl2pPr>
            <a:lvl3pPr marL="1143000" indent="-228600">
              <a:spcBef>
                <a:spcPts val="1000"/>
              </a:spcBef>
              <a:buFont typeface="Wingdings" panose="05000000000000000000" pitchFamily="2" charset="2"/>
              <a:buChar char=""/>
              <a:defRPr>
                <a:solidFill>
                  <a:schemeClr val="tx1"/>
                </a:solidFill>
                <a:latin typeface="Comic Sans MS" panose="030F0702030302020204" pitchFamily="66" charset="0"/>
              </a:defRPr>
            </a:lvl3pPr>
            <a:lvl4pPr marL="1600200" indent="-228600">
              <a:spcBef>
                <a:spcPts val="1000"/>
              </a:spcBef>
              <a:buFont typeface="Arial" panose="020B0604020202020204" pitchFamily="34" charset="0"/>
              <a:buChar char="•"/>
              <a:defRPr>
                <a:solidFill>
                  <a:schemeClr val="tx1"/>
                </a:solidFill>
                <a:latin typeface="Comic Sans MS" panose="030F0702030302020204" pitchFamily="66" charset="0"/>
              </a:defRPr>
            </a:lvl4pPr>
            <a:lvl5pPr marL="2057400" indent="-228600">
              <a:spcBef>
                <a:spcPts val="1000"/>
              </a:spcBef>
              <a:buFont typeface="Wingdings" panose="05000000000000000000" pitchFamily="2" charset="2"/>
              <a:buChar char="l"/>
              <a:defRPr>
                <a:solidFill>
                  <a:schemeClr val="tx1"/>
                </a:solidFill>
                <a:latin typeface="Comic Sans MS" panose="030F0702030302020204" pitchFamily="66" charset="0"/>
              </a:defRPr>
            </a:lvl5pPr>
            <a:lvl6pPr marL="2514600" indent="-228600" eaLnBrk="0" fontAlgn="base" hangingPunct="0">
              <a:spcBef>
                <a:spcPts val="1000"/>
              </a:spcBef>
              <a:spcAft>
                <a:spcPct val="0"/>
              </a:spcAft>
              <a:buFont typeface="Wingdings" panose="05000000000000000000" pitchFamily="2" charset="2"/>
              <a:buChar char="l"/>
              <a:defRPr>
                <a:solidFill>
                  <a:schemeClr val="tx1"/>
                </a:solidFill>
                <a:latin typeface="Comic Sans MS" panose="030F0702030302020204" pitchFamily="66" charset="0"/>
              </a:defRPr>
            </a:lvl6pPr>
            <a:lvl7pPr marL="2971800" indent="-228600" eaLnBrk="0" fontAlgn="base" hangingPunct="0">
              <a:spcBef>
                <a:spcPts val="1000"/>
              </a:spcBef>
              <a:spcAft>
                <a:spcPct val="0"/>
              </a:spcAft>
              <a:buFont typeface="Wingdings" panose="05000000000000000000" pitchFamily="2" charset="2"/>
              <a:buChar char="l"/>
              <a:defRPr>
                <a:solidFill>
                  <a:schemeClr val="tx1"/>
                </a:solidFill>
                <a:latin typeface="Comic Sans MS" panose="030F0702030302020204" pitchFamily="66" charset="0"/>
              </a:defRPr>
            </a:lvl7pPr>
            <a:lvl8pPr marL="3429000" indent="-228600" eaLnBrk="0" fontAlgn="base" hangingPunct="0">
              <a:spcBef>
                <a:spcPts val="1000"/>
              </a:spcBef>
              <a:spcAft>
                <a:spcPct val="0"/>
              </a:spcAft>
              <a:buFont typeface="Wingdings" panose="05000000000000000000" pitchFamily="2" charset="2"/>
              <a:buChar char="l"/>
              <a:defRPr>
                <a:solidFill>
                  <a:schemeClr val="tx1"/>
                </a:solidFill>
                <a:latin typeface="Comic Sans MS" panose="030F0702030302020204" pitchFamily="66" charset="0"/>
              </a:defRPr>
            </a:lvl8pPr>
            <a:lvl9pPr marL="3886200" indent="-228600" eaLnBrk="0" fontAlgn="base" hangingPunct="0">
              <a:spcBef>
                <a:spcPts val="1000"/>
              </a:spcBef>
              <a:spcAft>
                <a:spcPct val="0"/>
              </a:spcAft>
              <a:buFont typeface="Wingdings" panose="05000000000000000000" pitchFamily="2" charset="2"/>
              <a:buChar char="l"/>
              <a:defRPr>
                <a:solidFill>
                  <a:schemeClr val="tx1"/>
                </a:solidFill>
                <a:latin typeface="Comic Sans MS" panose="030F0702030302020204" pitchFamily="66" charset="0"/>
              </a:defRPr>
            </a:lvl9pPr>
          </a:lstStyle>
          <a:p>
            <a:pPr marL="285750" indent="-285750" algn="just" eaLnBrk="1" fontAlgn="auto" hangingPunct="1">
              <a:spcBef>
                <a:spcPct val="0"/>
              </a:spcBef>
              <a:spcAft>
                <a:spcPts val="0"/>
              </a:spcAft>
              <a:defRPr/>
            </a:pPr>
            <a:r>
              <a:rPr lang="mn-MN" altLang="en-US" sz="2000" dirty="0">
                <a:latin typeface="Arial" panose="020B0604020202020204" pitchFamily="34" charset="0"/>
                <a:cs typeface="Arial" panose="020B0604020202020204" pitchFamily="34" charset="0"/>
              </a:rPr>
              <a:t>ДНБ-ний </a:t>
            </a:r>
            <a:r>
              <a:rPr lang="en-US" altLang="en-US" sz="2000" dirty="0">
                <a:latin typeface="Arial" panose="020B0604020202020204" pitchFamily="34" charset="0"/>
                <a:cs typeface="Arial" panose="020B0604020202020204" pitchFamily="34" charset="0"/>
              </a:rPr>
              <a:t>3.8% </a:t>
            </a:r>
            <a:r>
              <a:rPr lang="mn-MN" altLang="en-US" sz="2000" dirty="0">
                <a:latin typeface="Arial" panose="020B0604020202020204" pitchFamily="34" charset="0"/>
                <a:cs typeface="Arial" panose="020B0604020202020204" pitchFamily="34" charset="0"/>
              </a:rPr>
              <a:t>-ийг  эрүүл мэндийн зардал эзэлдэг</a:t>
            </a:r>
            <a:r>
              <a:rPr lang="en-US" altLang="en-US" sz="2000" dirty="0">
                <a:latin typeface="Arial" panose="020B0604020202020204" pitchFamily="34" charset="0"/>
                <a:cs typeface="Arial" panose="020B0604020202020204" pitchFamily="34" charset="0"/>
              </a:rPr>
              <a:t> </a:t>
            </a:r>
          </a:p>
          <a:p>
            <a:pPr marL="285750" indent="-285750" algn="just" eaLnBrk="1" fontAlgn="auto" hangingPunct="1">
              <a:spcBef>
                <a:spcPct val="0"/>
              </a:spcBef>
              <a:spcAft>
                <a:spcPts val="0"/>
              </a:spcAft>
              <a:defRPr/>
            </a:pPr>
            <a:r>
              <a:rPr lang="en-US" altLang="en-US" sz="2000" dirty="0">
                <a:latin typeface="Arial" panose="020B0604020202020204" pitchFamily="34" charset="0"/>
                <a:cs typeface="Arial" panose="020B0604020202020204" pitchFamily="34" charset="0"/>
              </a:rPr>
              <a:t> 1.82 </a:t>
            </a:r>
            <a:r>
              <a:rPr lang="mn-MN" altLang="en-US" sz="2000" dirty="0">
                <a:latin typeface="Arial" panose="020B0604020202020204" pitchFamily="34" charset="0"/>
                <a:cs typeface="Arial" panose="020B0604020202020204" pitchFamily="34" charset="0"/>
              </a:rPr>
              <a:t>тэрбум ам дол</a:t>
            </a:r>
            <a:r>
              <a:rPr lang="en-US" altLang="en-US" sz="2000" dirty="0">
                <a:latin typeface="Arial" panose="020B0604020202020204" pitchFamily="34" charset="0"/>
                <a:cs typeface="Arial" panose="020B0604020202020204" pitchFamily="34" charset="0"/>
              </a:rPr>
              <a:t>– </a:t>
            </a:r>
            <a:r>
              <a:rPr lang="mn-MN" altLang="en-US" sz="2000" dirty="0">
                <a:latin typeface="Arial" panose="020B0604020202020204" pitchFamily="34" charset="0"/>
                <a:cs typeface="Arial" panose="020B0604020202020204" pitchFamily="34" charset="0"/>
              </a:rPr>
              <a:t>Төсөв</a:t>
            </a:r>
          </a:p>
          <a:p>
            <a:pPr marL="285750" indent="-285750" algn="just">
              <a:spcBef>
                <a:spcPct val="0"/>
              </a:spcBef>
              <a:defRPr/>
            </a:pPr>
            <a:r>
              <a:rPr lang="mn-MN" sz="2000" dirty="0">
                <a:latin typeface="Arial" panose="020B0604020202020204" pitchFamily="34" charset="0"/>
                <a:cs typeface="Arial" panose="020B0604020202020204" pitchFamily="34" charset="0"/>
              </a:rPr>
              <a:t>Нэг хүнд ногдох эрүүл мэндийн нийт зардал 119 ам дол (2017)</a:t>
            </a:r>
            <a:endParaRPr lang="en-GB" altLang="en-US" sz="2000" dirty="0">
              <a:latin typeface="Arial" panose="020B0604020202020204" pitchFamily="34" charset="0"/>
              <a:cs typeface="Arial" panose="020B0604020202020204" pitchFamily="34" charset="0"/>
            </a:endParaRPr>
          </a:p>
        </p:txBody>
      </p:sp>
      <p:sp>
        <p:nvSpPr>
          <p:cNvPr id="10" name="TextBox 6">
            <a:extLst>
              <a:ext uri="{FF2B5EF4-FFF2-40B4-BE49-F238E27FC236}">
                <a16:creationId xmlns="" xmlns:a16="http://schemas.microsoft.com/office/drawing/2014/main" id="{5BCA6911-29DF-4B6A-AE1F-3B1F53236125}"/>
              </a:ext>
            </a:extLst>
          </p:cNvPr>
          <p:cNvSpPr txBox="1">
            <a:spLocks noChangeArrowheads="1"/>
          </p:cNvSpPr>
          <p:nvPr/>
        </p:nvSpPr>
        <p:spPr bwMode="auto">
          <a:xfrm>
            <a:off x="8389856" y="3831129"/>
            <a:ext cx="298829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Font typeface="Wingdings" panose="05000000000000000000" pitchFamily="2" charset="2"/>
              <a:buChar char=""/>
              <a:defRPr>
                <a:solidFill>
                  <a:schemeClr val="tx1"/>
                </a:solidFill>
                <a:latin typeface="Comic Sans MS" panose="030F0702030302020204" pitchFamily="66" charset="0"/>
              </a:defRPr>
            </a:lvl1pPr>
            <a:lvl2pPr marL="742950" indent="-285750">
              <a:spcBef>
                <a:spcPts val="1000"/>
              </a:spcBef>
              <a:buFont typeface="Arial" panose="020B0604020202020204" pitchFamily="34" charset="0"/>
              <a:buChar char="•"/>
              <a:defRPr>
                <a:solidFill>
                  <a:schemeClr val="tx1"/>
                </a:solidFill>
                <a:latin typeface="Comic Sans MS" panose="030F0702030302020204" pitchFamily="66" charset="0"/>
              </a:defRPr>
            </a:lvl2pPr>
            <a:lvl3pPr marL="1143000" indent="-228600">
              <a:spcBef>
                <a:spcPts val="1000"/>
              </a:spcBef>
              <a:buFont typeface="Wingdings" panose="05000000000000000000" pitchFamily="2" charset="2"/>
              <a:buChar char=""/>
              <a:defRPr>
                <a:solidFill>
                  <a:schemeClr val="tx1"/>
                </a:solidFill>
                <a:latin typeface="Comic Sans MS" panose="030F0702030302020204" pitchFamily="66" charset="0"/>
              </a:defRPr>
            </a:lvl3pPr>
            <a:lvl4pPr marL="1600200" indent="-228600">
              <a:spcBef>
                <a:spcPts val="1000"/>
              </a:spcBef>
              <a:buFont typeface="Arial" panose="020B0604020202020204" pitchFamily="34" charset="0"/>
              <a:buChar char="•"/>
              <a:defRPr>
                <a:solidFill>
                  <a:schemeClr val="tx1"/>
                </a:solidFill>
                <a:latin typeface="Comic Sans MS" panose="030F0702030302020204" pitchFamily="66" charset="0"/>
              </a:defRPr>
            </a:lvl4pPr>
            <a:lvl5pPr marL="2057400" indent="-228600">
              <a:spcBef>
                <a:spcPts val="1000"/>
              </a:spcBef>
              <a:buFont typeface="Wingdings" panose="05000000000000000000" pitchFamily="2" charset="2"/>
              <a:buChar char="l"/>
              <a:defRPr>
                <a:solidFill>
                  <a:schemeClr val="tx1"/>
                </a:solidFill>
                <a:latin typeface="Comic Sans MS" panose="030F0702030302020204" pitchFamily="66" charset="0"/>
              </a:defRPr>
            </a:lvl5pPr>
            <a:lvl6pPr marL="2514600" indent="-228600" eaLnBrk="0" fontAlgn="base" hangingPunct="0">
              <a:spcBef>
                <a:spcPts val="1000"/>
              </a:spcBef>
              <a:spcAft>
                <a:spcPct val="0"/>
              </a:spcAft>
              <a:buFont typeface="Wingdings" panose="05000000000000000000" pitchFamily="2" charset="2"/>
              <a:buChar char="l"/>
              <a:defRPr>
                <a:solidFill>
                  <a:schemeClr val="tx1"/>
                </a:solidFill>
                <a:latin typeface="Comic Sans MS" panose="030F0702030302020204" pitchFamily="66" charset="0"/>
              </a:defRPr>
            </a:lvl6pPr>
            <a:lvl7pPr marL="2971800" indent="-228600" eaLnBrk="0" fontAlgn="base" hangingPunct="0">
              <a:spcBef>
                <a:spcPts val="1000"/>
              </a:spcBef>
              <a:spcAft>
                <a:spcPct val="0"/>
              </a:spcAft>
              <a:buFont typeface="Wingdings" panose="05000000000000000000" pitchFamily="2" charset="2"/>
              <a:buChar char="l"/>
              <a:defRPr>
                <a:solidFill>
                  <a:schemeClr val="tx1"/>
                </a:solidFill>
                <a:latin typeface="Comic Sans MS" panose="030F0702030302020204" pitchFamily="66" charset="0"/>
              </a:defRPr>
            </a:lvl7pPr>
            <a:lvl8pPr marL="3429000" indent="-228600" eaLnBrk="0" fontAlgn="base" hangingPunct="0">
              <a:spcBef>
                <a:spcPts val="1000"/>
              </a:spcBef>
              <a:spcAft>
                <a:spcPct val="0"/>
              </a:spcAft>
              <a:buFont typeface="Wingdings" panose="05000000000000000000" pitchFamily="2" charset="2"/>
              <a:buChar char="l"/>
              <a:defRPr>
                <a:solidFill>
                  <a:schemeClr val="tx1"/>
                </a:solidFill>
                <a:latin typeface="Comic Sans MS" panose="030F0702030302020204" pitchFamily="66" charset="0"/>
              </a:defRPr>
            </a:lvl8pPr>
            <a:lvl9pPr marL="3886200" indent="-228600" eaLnBrk="0" fontAlgn="base" hangingPunct="0">
              <a:spcBef>
                <a:spcPts val="1000"/>
              </a:spcBef>
              <a:spcAft>
                <a:spcPct val="0"/>
              </a:spcAft>
              <a:buFont typeface="Wingdings" panose="05000000000000000000" pitchFamily="2" charset="2"/>
              <a:buChar char="l"/>
              <a:defRPr>
                <a:solidFill>
                  <a:schemeClr val="tx1"/>
                </a:solidFill>
                <a:latin typeface="Comic Sans MS" panose="030F0702030302020204" pitchFamily="66" charset="0"/>
              </a:defRPr>
            </a:lvl9pPr>
          </a:lstStyle>
          <a:p>
            <a:pPr>
              <a:buNone/>
            </a:pPr>
            <a:r>
              <a:rPr lang="mn-MN" sz="2000" b="1" dirty="0">
                <a:latin typeface="Arial" panose="020B0604020202020204" pitchFamily="34" charset="0"/>
                <a:cs typeface="Arial" panose="020B0604020202020204" pitchFamily="34" charset="0"/>
              </a:rPr>
              <a:t>Бичиг үсэг тайлагдсан байдал </a:t>
            </a:r>
          </a:p>
          <a:p>
            <a:pPr>
              <a:spcBef>
                <a:spcPts val="0"/>
              </a:spcBef>
              <a:buNone/>
            </a:pPr>
            <a:r>
              <a:rPr lang="mn-MN" sz="2000" dirty="0">
                <a:latin typeface="Arial" panose="020B0604020202020204" pitchFamily="34" charset="0"/>
                <a:cs typeface="Arial" panose="020B0604020202020204" pitchFamily="34" charset="0"/>
              </a:rPr>
              <a:t>Нийт хүн амын 92,6 %</a:t>
            </a:r>
          </a:p>
          <a:p>
            <a:pPr eaLnBrk="1" hangingPunct="1">
              <a:spcBef>
                <a:spcPts val="0"/>
              </a:spcBef>
              <a:buFont typeface="Wingdings" panose="05000000000000000000" pitchFamily="2" charset="2"/>
              <a:buNone/>
            </a:pPr>
            <a:r>
              <a:rPr lang="mn-MN" sz="2000" dirty="0">
                <a:latin typeface="Arial" panose="020B0604020202020204" pitchFamily="34" charset="0"/>
                <a:cs typeface="Arial" panose="020B0604020202020204" pitchFamily="34" charset="0"/>
              </a:rPr>
              <a:t> Эрэгтэй: 93.6% </a:t>
            </a:r>
          </a:p>
          <a:p>
            <a:pPr eaLnBrk="1" hangingPunct="1">
              <a:spcBef>
                <a:spcPts val="0"/>
              </a:spcBef>
              <a:buFont typeface="Wingdings" panose="05000000000000000000" pitchFamily="2" charset="2"/>
              <a:buNone/>
            </a:pPr>
            <a:r>
              <a:rPr lang="mn-MN" sz="2000" dirty="0">
                <a:latin typeface="Arial" panose="020B0604020202020204" pitchFamily="34" charset="0"/>
                <a:cs typeface="Arial" panose="020B0604020202020204" pitchFamily="34" charset="0"/>
              </a:rPr>
              <a:t>Эмэгтэй: 91.7% (2015 он.)</a:t>
            </a:r>
            <a:endParaRPr lang="en-GB" altLang="en-US" sz="20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 xmlns:a16="http://schemas.microsoft.com/office/drawing/2014/main" id="{09617DAD-1FDA-4C49-970E-C2414BBA8994}"/>
              </a:ext>
            </a:extLst>
          </p:cNvPr>
          <p:cNvSpPr/>
          <p:nvPr/>
        </p:nvSpPr>
        <p:spPr>
          <a:xfrm>
            <a:off x="473577" y="1857080"/>
            <a:ext cx="4239825" cy="3115763"/>
          </a:xfrm>
          <a:prstGeom prst="rect">
            <a:avLst/>
          </a:prstGeom>
          <a:solidFill>
            <a:srgbClr val="0070C0">
              <a:alpha val="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964"/>
                                        </p:tgtEl>
                                        <p:attrNameLst>
                                          <p:attrName>style.visibility</p:attrName>
                                        </p:attrNameLst>
                                      </p:cBhvr>
                                      <p:to>
                                        <p:strVal val="visible"/>
                                      </p:to>
                                    </p:set>
                                    <p:animEffect transition="in" filter="fade">
                                      <p:cBhvr>
                                        <p:cTn id="12" dur="1000"/>
                                        <p:tgtEl>
                                          <p:spTgt spid="40964"/>
                                        </p:tgtEl>
                                      </p:cBhvr>
                                    </p:animEffect>
                                    <p:anim calcmode="lin" valueType="num">
                                      <p:cBhvr>
                                        <p:cTn id="13" dur="1000" fill="hold"/>
                                        <p:tgtEl>
                                          <p:spTgt spid="40964"/>
                                        </p:tgtEl>
                                        <p:attrNameLst>
                                          <p:attrName>ppt_x</p:attrName>
                                        </p:attrNameLst>
                                      </p:cBhvr>
                                      <p:tavLst>
                                        <p:tav tm="0">
                                          <p:val>
                                            <p:strVal val="#ppt_x"/>
                                          </p:val>
                                        </p:tav>
                                        <p:tav tm="100000">
                                          <p:val>
                                            <p:strVal val="#ppt_x"/>
                                          </p:val>
                                        </p:tav>
                                      </p:tavLst>
                                    </p:anim>
                                    <p:anim calcmode="lin" valueType="num">
                                      <p:cBhvr>
                                        <p:cTn id="14" dur="1000" fill="hold"/>
                                        <p:tgtEl>
                                          <p:spTgt spid="4096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3"/>
                                        </p:tgtEl>
                                        <p:attrNameLst>
                                          <p:attrName>style.visibility</p:attrName>
                                        </p:attrNameLst>
                                      </p:cBhvr>
                                      <p:to>
                                        <p:strVal val="visible"/>
                                      </p:to>
                                    </p:set>
                                    <p:anim calcmode="lin" valueType="num">
                                      <p:cBhvr additive="base">
                                        <p:cTn id="19" dur="500" fill="hold"/>
                                        <p:tgtEl>
                                          <p:spTgt spid="40963"/>
                                        </p:tgtEl>
                                        <p:attrNameLst>
                                          <p:attrName>ppt_x</p:attrName>
                                        </p:attrNameLst>
                                      </p:cBhvr>
                                      <p:tavLst>
                                        <p:tav tm="0">
                                          <p:val>
                                            <p:strVal val="#ppt_x"/>
                                          </p:val>
                                        </p:tav>
                                        <p:tav tm="100000">
                                          <p:val>
                                            <p:strVal val="#ppt_x"/>
                                          </p:val>
                                        </p:tav>
                                      </p:tavLst>
                                    </p:anim>
                                    <p:anim calcmode="lin" valueType="num">
                                      <p:cBhvr additive="base">
                                        <p:cTn id="20" dur="500" fill="hold"/>
                                        <p:tgtEl>
                                          <p:spTgt spid="4096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P spid="40964"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02407"/>
            <a:ext cx="10972800" cy="1828842"/>
          </a:xfrm>
        </p:spPr>
        <p:txBody>
          <a:bodyPr/>
          <a:lstStyle/>
          <a:p>
            <a:r>
              <a:rPr lang="mn-MN" b="1" dirty="0">
                <a:latin typeface="Arial" panose="020B0604020202020204" pitchFamily="34" charset="0"/>
                <a:cs typeface="Arial" panose="020B0604020202020204" pitchFamily="34" charset="0"/>
              </a:rPr>
              <a:t>ЗОРИЛГО</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126435"/>
            <a:ext cx="10997223" cy="5515665"/>
          </a:xfrm>
        </p:spPr>
        <p:txBody>
          <a:bodyPr>
            <a:normAutofit fontScale="25000" lnSpcReduction="20000"/>
          </a:bodyPr>
          <a:lstStyle/>
          <a:p>
            <a:pPr>
              <a:lnSpc>
                <a:spcPct val="150000"/>
              </a:lnSpc>
              <a:buFont typeface="Wingdings" panose="05000000000000000000" pitchFamily="2" charset="2"/>
              <a:buChar char="Ø"/>
            </a:pPr>
            <a:r>
              <a:rPr lang="mn-MN" sz="6400" dirty="0">
                <a:solidFill>
                  <a:srgbClr val="000000"/>
                </a:solidFill>
                <a:latin typeface="Arial" panose="020B0604020202020204" pitchFamily="34" charset="0"/>
                <a:cs typeface="Arial" panose="020B0604020202020204" pitchFamily="34" charset="0"/>
              </a:rPr>
              <a:t>Тусламж үйлчилгээний </a:t>
            </a:r>
            <a:r>
              <a:rPr lang="mn-MN" sz="6400" b="0" i="0" dirty="0">
                <a:solidFill>
                  <a:srgbClr val="000000"/>
                </a:solidFill>
                <a:effectLst/>
                <a:latin typeface="Arial" panose="020B0604020202020204" pitchFamily="34" charset="0"/>
                <a:cs typeface="Arial" panose="020B0604020202020204" pitchFamily="34" charset="0"/>
              </a:rPr>
              <a:t>чанар, аюулгүй байдлын  </a:t>
            </a:r>
            <a:r>
              <a:rPr lang="mn-MN" sz="6400" b="1" i="0" dirty="0">
                <a:solidFill>
                  <a:srgbClr val="000000"/>
                </a:solidFill>
                <a:effectLst/>
                <a:latin typeface="Arial" panose="020B0604020202020204" pitchFamily="34" charset="0"/>
                <a:cs typeface="Arial" panose="020B0604020202020204" pitchFamily="34" charset="0"/>
              </a:rPr>
              <a:t>2021 - 2025 оны  стратеги төлөвлөгөөг </a:t>
            </a:r>
            <a:r>
              <a:rPr lang="mn-MN" sz="6400" b="0" i="0" dirty="0">
                <a:solidFill>
                  <a:srgbClr val="000000"/>
                </a:solidFill>
                <a:effectLst/>
                <a:latin typeface="Arial" panose="020B0604020202020204" pitchFamily="34" charset="0"/>
                <a:cs typeface="Arial" panose="020B0604020202020204" pitchFamily="34" charset="0"/>
              </a:rPr>
              <a:t>эцэслэн батлах</a:t>
            </a:r>
          </a:p>
          <a:p>
            <a:pPr>
              <a:lnSpc>
                <a:spcPct val="150000"/>
              </a:lnSpc>
              <a:buFont typeface="Wingdings" panose="05000000000000000000" pitchFamily="2" charset="2"/>
              <a:buChar char="Ø"/>
            </a:pPr>
            <a:r>
              <a:rPr lang="mn-MN" sz="6400" b="0" i="0" dirty="0">
                <a:solidFill>
                  <a:srgbClr val="000000"/>
                </a:solidFill>
                <a:effectLst/>
                <a:latin typeface="Arial" panose="020B0604020202020204" pitchFamily="34" charset="0"/>
                <a:cs typeface="Arial" panose="020B0604020202020204" pitchFamily="34" charset="0"/>
              </a:rPr>
              <a:t>Үндэсний </a:t>
            </a:r>
            <a:r>
              <a:rPr lang="mn-MN" sz="6400" b="1" i="0" dirty="0">
                <a:solidFill>
                  <a:srgbClr val="000000"/>
                </a:solidFill>
                <a:effectLst/>
                <a:latin typeface="Arial" panose="020B0604020202020204" pitchFamily="34" charset="0"/>
                <a:cs typeface="Arial" panose="020B0604020202020204" pitchFamily="34" charset="0"/>
              </a:rPr>
              <a:t>хэмжээнд магадлан итгэмжлэлийн </a:t>
            </a:r>
            <a:r>
              <a:rPr lang="mn-MN" sz="6400" b="0" i="0" dirty="0">
                <a:solidFill>
                  <a:srgbClr val="000000"/>
                </a:solidFill>
                <a:effectLst/>
                <a:latin typeface="Arial" panose="020B0604020202020204" pitchFamily="34" charset="0"/>
                <a:cs typeface="Arial" panose="020B0604020202020204" pitchFamily="34" charset="0"/>
              </a:rPr>
              <a:t>тогтолцоог бий болгох </a:t>
            </a:r>
          </a:p>
          <a:p>
            <a:pPr>
              <a:lnSpc>
                <a:spcPct val="150000"/>
              </a:lnSpc>
              <a:buFont typeface="Wingdings" panose="05000000000000000000" pitchFamily="2" charset="2"/>
              <a:buChar char="Ø"/>
            </a:pPr>
            <a:r>
              <a:rPr lang="mn-MN" sz="6400" b="1" dirty="0">
                <a:solidFill>
                  <a:srgbClr val="000000"/>
                </a:solidFill>
                <a:latin typeface="Arial" panose="020B0604020202020204" pitchFamily="34" charset="0"/>
                <a:cs typeface="Arial" panose="020B0604020202020204" pitchFamily="34" charset="0"/>
              </a:rPr>
              <a:t>Анхан шатны</a:t>
            </a:r>
            <a:r>
              <a:rPr lang="mn-MN" sz="6400" dirty="0">
                <a:solidFill>
                  <a:srgbClr val="000000"/>
                </a:solidFill>
                <a:latin typeface="Arial" panose="020B0604020202020204" pitchFamily="34" charset="0"/>
                <a:cs typeface="Arial" panose="020B0604020202020204" pitchFamily="34" charset="0"/>
              </a:rPr>
              <a:t> ЭМБ-ын тусламж үйлчилгээг сайжруулах хөтөлбөрт </a:t>
            </a:r>
            <a:r>
              <a:rPr lang="mn-MN" sz="6400" b="1" dirty="0">
                <a:solidFill>
                  <a:srgbClr val="000000"/>
                </a:solidFill>
                <a:latin typeface="Arial" panose="020B0604020202020204" pitchFamily="34" charset="0"/>
                <a:cs typeface="Arial" panose="020B0604020202020204" pitchFamily="34" charset="0"/>
              </a:rPr>
              <a:t>Үйлчлүүлэгчийн аюулгүй байдлын </a:t>
            </a:r>
            <a:r>
              <a:rPr lang="mn-MN" sz="6400" dirty="0">
                <a:solidFill>
                  <a:srgbClr val="000000"/>
                </a:solidFill>
                <a:latin typeface="Arial" panose="020B0604020202020204" pitchFamily="34" charset="0"/>
                <a:cs typeface="Arial" panose="020B0604020202020204" pitchFamily="34" charset="0"/>
              </a:rPr>
              <a:t>талаар тусгах / Олон төрлийн тохиолдлыг бууруулах боломж олгоно</a:t>
            </a:r>
            <a:r>
              <a:rPr lang="mn-MN" sz="6400" dirty="0" smtClean="0">
                <a:solidFill>
                  <a:srgbClr val="000000"/>
                </a:solidFill>
                <a:latin typeface="Arial" panose="020B0604020202020204" pitchFamily="34" charset="0"/>
                <a:cs typeface="Arial" panose="020B0604020202020204" pitchFamily="34" charset="0"/>
              </a:rPr>
              <a:t>/</a:t>
            </a:r>
          </a:p>
          <a:p>
            <a:pPr>
              <a:lnSpc>
                <a:spcPct val="150000"/>
              </a:lnSpc>
              <a:buFont typeface="Wingdings" panose="05000000000000000000" pitchFamily="2" charset="2"/>
              <a:buChar char="Ø"/>
            </a:pPr>
            <a:r>
              <a:rPr lang="mn-MN" sz="6400" b="1" dirty="0">
                <a:solidFill>
                  <a:srgbClr val="000000"/>
                </a:solidFill>
                <a:latin typeface="Arial" panose="020B0604020202020204" pitchFamily="34" charset="0"/>
                <a:cs typeface="Arial" panose="020B0604020202020204" pitchFamily="34" charset="0"/>
              </a:rPr>
              <a:t>Анхан шатны эрүүл мэндийн байгууллагын чанар, аюулгүй байдлыг үнэлэх хяналтын хуудсыг боловсруулах </a:t>
            </a:r>
          </a:p>
          <a:p>
            <a:pPr>
              <a:lnSpc>
                <a:spcPct val="150000"/>
              </a:lnSpc>
              <a:buFont typeface="Wingdings" panose="05000000000000000000" pitchFamily="2" charset="2"/>
              <a:buChar char="Ø"/>
            </a:pPr>
            <a:r>
              <a:rPr lang="mn-MN" sz="6400" b="0" i="0" dirty="0" smtClean="0">
                <a:solidFill>
                  <a:srgbClr val="000000"/>
                </a:solidFill>
                <a:effectLst/>
                <a:latin typeface="Arial" panose="020B0604020202020204" pitchFamily="34" charset="0"/>
                <a:cs typeface="Arial" panose="020B0604020202020204" pitchFamily="34" charset="0"/>
              </a:rPr>
              <a:t>Чанар</a:t>
            </a:r>
            <a:r>
              <a:rPr lang="mn-MN" sz="6400" b="0" i="0" dirty="0">
                <a:solidFill>
                  <a:srgbClr val="000000"/>
                </a:solidFill>
                <a:effectLst/>
                <a:latin typeface="Arial" panose="020B0604020202020204" pitchFamily="34" charset="0"/>
                <a:cs typeface="Arial" panose="020B0604020202020204" pitchFamily="34" charset="0"/>
              </a:rPr>
              <a:t>, аюулгүй байдлын </a:t>
            </a:r>
            <a:r>
              <a:rPr lang="mn-MN" sz="6400" b="1" i="0" dirty="0">
                <a:solidFill>
                  <a:srgbClr val="000000"/>
                </a:solidFill>
                <a:effectLst/>
                <a:latin typeface="Arial" panose="020B0604020202020204" pitchFamily="34" charset="0"/>
                <a:cs typeface="Arial" panose="020B0604020202020204" pitchFamily="34" charset="0"/>
              </a:rPr>
              <a:t>шилдэг туршлагыг </a:t>
            </a:r>
            <a:r>
              <a:rPr lang="mn-MN" sz="6400" b="0" i="0" dirty="0">
                <a:solidFill>
                  <a:srgbClr val="000000"/>
                </a:solidFill>
                <a:effectLst/>
                <a:latin typeface="Arial" panose="020B0604020202020204" pitchFamily="34" charset="0"/>
                <a:cs typeface="Arial" panose="020B0604020202020204" pitchFamily="34" charset="0"/>
              </a:rPr>
              <a:t>хуваалцах хөтөлбөр хэрэгжүүлэх </a:t>
            </a:r>
          </a:p>
          <a:p>
            <a:pPr>
              <a:lnSpc>
                <a:spcPct val="150000"/>
              </a:lnSpc>
              <a:buFont typeface="Wingdings" panose="05000000000000000000" pitchFamily="2" charset="2"/>
              <a:buChar char="Ø"/>
            </a:pPr>
            <a:r>
              <a:rPr lang="mn-MN" sz="6400" b="0" i="0" dirty="0">
                <a:solidFill>
                  <a:srgbClr val="000000"/>
                </a:solidFill>
                <a:effectLst/>
                <a:latin typeface="Arial" panose="020B0604020202020204" pitchFamily="34" charset="0"/>
                <a:cs typeface="Arial" panose="020B0604020202020204" pitchFamily="34" charset="0"/>
              </a:rPr>
              <a:t>Эмнэлгүүдийн хяналтыг бэхжүүлэх </a:t>
            </a:r>
          </a:p>
          <a:p>
            <a:pPr>
              <a:lnSpc>
                <a:spcPct val="150000"/>
              </a:lnSpc>
              <a:buFont typeface="Wingdings" panose="05000000000000000000" pitchFamily="2" charset="2"/>
              <a:buChar char="Ø"/>
            </a:pPr>
            <a:r>
              <a:rPr lang="mn-MN" sz="6400" b="0" i="0" dirty="0">
                <a:solidFill>
                  <a:srgbClr val="000000"/>
                </a:solidFill>
                <a:effectLst/>
                <a:latin typeface="Arial" panose="020B0604020202020204" pitchFamily="34" charset="0"/>
                <a:cs typeface="Arial" panose="020B0604020202020204" pitchFamily="34" charset="0"/>
              </a:rPr>
              <a:t>Тохиолдлын бүртгэлтэй </a:t>
            </a:r>
            <a:r>
              <a:rPr lang="mn-MN" sz="6400" b="1" i="0" dirty="0">
                <a:solidFill>
                  <a:srgbClr val="000000"/>
                </a:solidFill>
                <a:effectLst/>
                <a:latin typeface="Arial" panose="020B0604020202020204" pitchFamily="34" charset="0"/>
                <a:cs typeface="Arial" panose="020B0604020202020204" pitchFamily="34" charset="0"/>
              </a:rPr>
              <a:t>холбоотой зөв соёлыг  </a:t>
            </a:r>
            <a:r>
              <a:rPr lang="mn-MN" sz="6400" b="0" i="0" dirty="0">
                <a:solidFill>
                  <a:srgbClr val="000000"/>
                </a:solidFill>
                <a:effectLst/>
                <a:latin typeface="Arial" panose="020B0604020202020204" pitchFamily="34" charset="0"/>
                <a:cs typeface="Arial" panose="020B0604020202020204" pitchFamily="34" charset="0"/>
              </a:rPr>
              <a:t>хэвшүүлэх </a:t>
            </a:r>
          </a:p>
          <a:p>
            <a:pPr>
              <a:lnSpc>
                <a:spcPct val="150000"/>
              </a:lnSpc>
              <a:buFont typeface="Wingdings" panose="05000000000000000000" pitchFamily="2" charset="2"/>
              <a:buChar char="Ø"/>
            </a:pPr>
            <a:r>
              <a:rPr lang="mn-MN" sz="6400" b="1" i="0" dirty="0" smtClean="0">
                <a:solidFill>
                  <a:srgbClr val="000000"/>
                </a:solidFill>
                <a:effectLst/>
                <a:latin typeface="Arial" panose="020B0604020202020204" pitchFamily="34" charset="0"/>
                <a:cs typeface="Arial" panose="020B0604020202020204" pitchFamily="34" charset="0"/>
              </a:rPr>
              <a:t>Эмийн </a:t>
            </a:r>
            <a:r>
              <a:rPr lang="mn-MN" sz="6400" b="1" i="0" dirty="0">
                <a:solidFill>
                  <a:srgbClr val="000000"/>
                </a:solidFill>
                <a:effectLst/>
                <a:latin typeface="Arial" panose="020B0604020202020204" pitchFamily="34" charset="0"/>
                <a:cs typeface="Arial" panose="020B0604020202020204" pitchFamily="34" charset="0"/>
              </a:rPr>
              <a:t>аюулгүй байдлын үйл ажиллагааны төлөвлөгөөг </a:t>
            </a:r>
            <a:r>
              <a:rPr lang="mn-MN" sz="6400" b="0" i="0" dirty="0">
                <a:solidFill>
                  <a:srgbClr val="000000"/>
                </a:solidFill>
                <a:effectLst/>
                <a:latin typeface="Arial" panose="020B0604020202020204" pitchFamily="34" charset="0"/>
                <a:cs typeface="Arial" panose="020B0604020202020204" pitchFamily="34" charset="0"/>
              </a:rPr>
              <a:t>/үндэсний хэмжээнд/ батлах</a:t>
            </a:r>
          </a:p>
          <a:p>
            <a:pPr>
              <a:lnSpc>
                <a:spcPct val="150000"/>
              </a:lnSpc>
              <a:buFont typeface="Wingdings" panose="05000000000000000000" pitchFamily="2" charset="2"/>
              <a:buChar char="Ø"/>
            </a:pPr>
            <a:r>
              <a:rPr lang="mn-MN" sz="6400" b="0" i="0" dirty="0">
                <a:solidFill>
                  <a:srgbClr val="000000"/>
                </a:solidFill>
                <a:effectLst/>
                <a:latin typeface="Arial" panose="020B0604020202020204" pitchFamily="34" charset="0"/>
                <a:cs typeface="Arial" panose="020B0604020202020204" pitchFamily="34" charset="0"/>
              </a:rPr>
              <a:t> Боловсруулсан байгаа дараах удирдамжуудыг эцэслэх, нийтлэхээр төлөвлөж байна. Үүнд Ариутгалын менежмент,  удирдамж,  </a:t>
            </a:r>
            <a:r>
              <a:rPr lang="mn-MN" sz="6400" dirty="0">
                <a:solidFill>
                  <a:srgbClr val="000000"/>
                </a:solidFill>
                <a:latin typeface="Arial" panose="020B0604020202020204" pitchFamily="34" charset="0"/>
                <a:cs typeface="Arial" panose="020B0604020202020204" pitchFamily="34" charset="0"/>
              </a:rPr>
              <a:t>г</a:t>
            </a:r>
            <a:r>
              <a:rPr lang="mn-MN" sz="6400" b="0" i="0" dirty="0">
                <a:solidFill>
                  <a:srgbClr val="000000"/>
                </a:solidFill>
                <a:effectLst/>
                <a:latin typeface="Arial" panose="020B0604020202020204" pitchFamily="34" charset="0"/>
                <a:cs typeface="Arial" panose="020B0604020202020204" pitchFamily="34" charset="0"/>
              </a:rPr>
              <a:t>ипертензийн менежмент гм</a:t>
            </a:r>
          </a:p>
          <a:p>
            <a:pPr>
              <a:lnSpc>
                <a:spcPct val="150000"/>
              </a:lnSpc>
              <a:buFont typeface="Wingdings" panose="05000000000000000000" pitchFamily="2" charset="2"/>
              <a:buChar char="Ø"/>
            </a:pPr>
            <a:r>
              <a:rPr lang="mn-MN" sz="6400" b="1" dirty="0">
                <a:solidFill>
                  <a:srgbClr val="000000"/>
                </a:solidFill>
                <a:latin typeface="Arial" panose="020B0604020202020204" pitchFamily="34" charset="0"/>
                <a:cs typeface="Arial" panose="020B0604020202020204" pitchFamily="34" charset="0"/>
              </a:rPr>
              <a:t>Ц</a:t>
            </a:r>
            <a:r>
              <a:rPr lang="mn-MN" sz="6400" b="1" i="0" dirty="0">
                <a:solidFill>
                  <a:srgbClr val="000000"/>
                </a:solidFill>
                <a:effectLst/>
                <a:latin typeface="Arial" panose="020B0604020202020204" pitchFamily="34" charset="0"/>
                <a:cs typeface="Arial" panose="020B0604020202020204" pitchFamily="34" charset="0"/>
              </a:rPr>
              <a:t>ахим эрүүл мэндийн системийг хөгжүүлэх </a:t>
            </a:r>
            <a:r>
              <a:rPr lang="mn-MN" sz="6400" b="0" i="0" dirty="0">
                <a:solidFill>
                  <a:srgbClr val="000000"/>
                </a:solidFill>
                <a:effectLst/>
                <a:latin typeface="Arial" panose="020B0604020202020204" pitchFamily="34" charset="0"/>
                <a:cs typeface="Arial" panose="020B0604020202020204" pitchFamily="34" charset="0"/>
              </a:rPr>
              <a:t>/Тохиолдлын цахим бүртгэл мөн үүнд хамаарна/ </a:t>
            </a:r>
            <a:endParaRPr lang="en-US" sz="6400" dirty="0">
              <a:solidFill>
                <a:schemeClr val="bg2">
                  <a:lumMod val="10000"/>
                </a:schemeClr>
              </a:solidFill>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Ø"/>
            </a:pPr>
            <a:endParaRPr lang="en-US" sz="640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1020989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 xmlns:a16="http://schemas.microsoft.com/office/drawing/2014/main" id="{6C5CFDAF-6007-4E28-B0C7-2C2BEDD798D7}"/>
              </a:ext>
            </a:extLst>
          </p:cNvPr>
          <p:cNvSpPr>
            <a:spLocks noGrp="1"/>
          </p:cNvSpPr>
          <p:nvPr>
            <p:ph type="title"/>
          </p:nvPr>
        </p:nvSpPr>
        <p:spPr>
          <a:xfrm>
            <a:off x="581193" y="729658"/>
            <a:ext cx="11029616" cy="454617"/>
          </a:xfrm>
        </p:spPr>
        <p:txBody>
          <a:bodyPr>
            <a:normAutofit fontScale="90000"/>
          </a:bodyPr>
          <a:lstStyle/>
          <a:p>
            <a:pPr eaLnBrk="1" hangingPunct="1"/>
            <a:r>
              <a:rPr lang="mn-MN" altLang="en-US" b="1" dirty="0">
                <a:latin typeface="Arial" panose="020B0604020202020204" pitchFamily="34" charset="0"/>
                <a:cs typeface="Arial" panose="020B0604020202020204" pitchFamily="34" charset="0"/>
              </a:rPr>
              <a:t>Өвчний түүх</a:t>
            </a:r>
            <a:endParaRPr lang="en-GB" altLang="en-US" b="1" dirty="0">
              <a:latin typeface="Arial" panose="020B0604020202020204" pitchFamily="34" charset="0"/>
              <a:cs typeface="Arial" panose="020B0604020202020204" pitchFamily="34" charset="0"/>
            </a:endParaRPr>
          </a:p>
        </p:txBody>
      </p:sp>
      <p:sp>
        <p:nvSpPr>
          <p:cNvPr id="138243" name="Text Placeholder 2">
            <a:extLst>
              <a:ext uri="{FF2B5EF4-FFF2-40B4-BE49-F238E27FC236}">
                <a16:creationId xmlns="" xmlns:a16="http://schemas.microsoft.com/office/drawing/2014/main" id="{DE7A8AAE-CC84-4EB7-A9D9-D33F29FF595B}"/>
              </a:ext>
            </a:extLst>
          </p:cNvPr>
          <p:cNvSpPr>
            <a:spLocks noGrp="1"/>
          </p:cNvSpPr>
          <p:nvPr>
            <p:ph type="body" idx="1"/>
          </p:nvPr>
        </p:nvSpPr>
        <p:spPr>
          <a:xfrm>
            <a:off x="1203767" y="1327355"/>
            <a:ext cx="4789046" cy="198825"/>
          </a:xfrm>
        </p:spPr>
        <p:txBody>
          <a:bodyPr/>
          <a:lstStyle/>
          <a:p>
            <a:pPr eaLnBrk="1" hangingPunct="1"/>
            <a:endParaRPr lang="en-GB" altLang="en-US" dirty="0"/>
          </a:p>
          <a:p>
            <a:pPr eaLnBrk="1" hangingPunct="1"/>
            <a:endParaRPr lang="mn-MN" altLang="en-US" dirty="0"/>
          </a:p>
          <a:p>
            <a:pPr eaLnBrk="1" hangingPunct="1"/>
            <a:r>
              <a:rPr lang="mn-MN" altLang="en-US" b="1" dirty="0">
                <a:latin typeface="Arial" panose="020B0604020202020204" pitchFamily="34" charset="0"/>
                <a:cs typeface="Arial" panose="020B0604020202020204" pitchFamily="34" charset="0"/>
              </a:rPr>
              <a:t>Өмнө нь</a:t>
            </a:r>
            <a:endParaRPr lang="en-GB" altLang="en-US" b="1" dirty="0">
              <a:latin typeface="Arial" panose="020B0604020202020204" pitchFamily="34" charset="0"/>
              <a:cs typeface="Arial" panose="020B0604020202020204" pitchFamily="34" charset="0"/>
            </a:endParaRPr>
          </a:p>
          <a:p>
            <a:endParaRPr lang="en-GB" altLang="en-US" dirty="0"/>
          </a:p>
          <a:p>
            <a:pPr eaLnBrk="1" hangingPunct="1"/>
            <a:endParaRPr lang="en-GB" altLang="en-US" dirty="0"/>
          </a:p>
        </p:txBody>
      </p:sp>
      <p:sp>
        <p:nvSpPr>
          <p:cNvPr id="138244" name="Text Placeholder 4">
            <a:extLst>
              <a:ext uri="{FF2B5EF4-FFF2-40B4-BE49-F238E27FC236}">
                <a16:creationId xmlns="" xmlns:a16="http://schemas.microsoft.com/office/drawing/2014/main" id="{734CB997-2D15-49C4-B7BA-60D99C2E5DAB}"/>
              </a:ext>
            </a:extLst>
          </p:cNvPr>
          <p:cNvSpPr>
            <a:spLocks noGrp="1"/>
          </p:cNvSpPr>
          <p:nvPr>
            <p:ph type="body" sz="quarter" idx="3"/>
          </p:nvPr>
        </p:nvSpPr>
        <p:spPr>
          <a:xfrm>
            <a:off x="6238875" y="1143000"/>
            <a:ext cx="4041775" cy="639763"/>
          </a:xfrm>
        </p:spPr>
        <p:txBody>
          <a:bodyPr/>
          <a:lstStyle/>
          <a:p>
            <a:pPr eaLnBrk="1" hangingPunct="1"/>
            <a:r>
              <a:rPr lang="mn-MN" altLang="en-US" b="1" dirty="0">
                <a:latin typeface="Arial" panose="020B0604020202020204" pitchFamily="34" charset="0"/>
                <a:cs typeface="Arial" panose="020B0604020202020204" pitchFamily="34" charset="0"/>
              </a:rPr>
              <a:t>Дараа нь</a:t>
            </a:r>
            <a:endParaRPr lang="en-GB" altLang="en-US" b="1" dirty="0">
              <a:latin typeface="Arial" panose="020B0604020202020204" pitchFamily="34" charset="0"/>
              <a:cs typeface="Arial" panose="020B0604020202020204" pitchFamily="34" charset="0"/>
            </a:endParaRPr>
          </a:p>
        </p:txBody>
      </p:sp>
      <p:pic>
        <p:nvPicPr>
          <p:cNvPr id="138245" name="Picture 4" descr="DSC01694">
            <a:extLst>
              <a:ext uri="{FF2B5EF4-FFF2-40B4-BE49-F238E27FC236}">
                <a16:creationId xmlns="" xmlns:a16="http://schemas.microsoft.com/office/drawing/2014/main" id="{2E457055-BE42-4182-B29D-5E4A7BB362E5}"/>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74562" y="1857376"/>
            <a:ext cx="5375376" cy="3816350"/>
          </a:xfrm>
          <a:noFill/>
        </p:spPr>
      </p:pic>
      <p:pic>
        <p:nvPicPr>
          <p:cNvPr id="138246" name="Picture 4" descr="A 1 (2)">
            <a:extLst>
              <a:ext uri="{FF2B5EF4-FFF2-40B4-BE49-F238E27FC236}">
                <a16:creationId xmlns="" xmlns:a16="http://schemas.microsoft.com/office/drawing/2014/main" id="{80DC1C5E-7B36-4FDC-911F-422D9284B49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15363" y="1847851"/>
            <a:ext cx="2928937"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7" name="Picture 4" descr="A 1">
            <a:extLst>
              <a:ext uri="{FF2B5EF4-FFF2-40B4-BE49-F238E27FC236}">
                <a16:creationId xmlns="" xmlns:a16="http://schemas.microsoft.com/office/drawing/2014/main" id="{7058E149-3256-49C0-A3F8-1EA7BFBA4FE7}"/>
              </a:ext>
            </a:extLst>
          </p:cNvPr>
          <p:cNvPicPr>
            <a:picLocks noGrp="1" noChangeAspect="1" noChangeArrowheads="1"/>
          </p:cNvPicPr>
          <p:nvPr>
            <p:ph sz="quarter" idx="4"/>
          </p:nvPr>
        </p:nvPicPr>
        <p:blipFill>
          <a:blip r:embed="rId5" cstate="email">
            <a:extLst>
              <a:ext uri="{28A0092B-C50C-407E-A947-70E740481C1C}">
                <a14:useLocalDpi xmlns:a14="http://schemas.microsoft.com/office/drawing/2010/main"/>
              </a:ext>
            </a:extLst>
          </a:blip>
          <a:srcRect/>
          <a:stretch>
            <a:fillRect/>
          </a:stretch>
        </p:blipFill>
        <p:spPr>
          <a:xfrm>
            <a:off x="6024563" y="1857375"/>
            <a:ext cx="2590800" cy="3951288"/>
          </a:xfrm>
          <a:noFill/>
        </p:spPr>
      </p:pic>
      <p:sp>
        <p:nvSpPr>
          <p:cNvPr id="138248" name="Date Placeholder 7">
            <a:extLst>
              <a:ext uri="{FF2B5EF4-FFF2-40B4-BE49-F238E27FC236}">
                <a16:creationId xmlns="" xmlns:a16="http://schemas.microsoft.com/office/drawing/2014/main" id="{29A53C87-541B-4F17-91C5-A97284B3E8C1}"/>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67F97A9-37CD-42CF-BAA6-295A28621E15}" type="datetime1">
              <a:rPr lang="en-US" altLang="en-US" smtClean="0">
                <a:solidFill>
                  <a:srgbClr val="898989"/>
                </a:solidFill>
              </a:rPr>
              <a:pPr fontAlgn="base">
                <a:spcBef>
                  <a:spcPct val="0"/>
                </a:spcBef>
                <a:spcAft>
                  <a:spcPct val="0"/>
                </a:spcAft>
              </a:pPr>
              <a:t>3/30/2021</a:t>
            </a:fld>
            <a:endParaRPr lang="en-US" altLang="en-US">
              <a:solidFill>
                <a:srgbClr val="898989"/>
              </a:solidFill>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a:extLst>
              <a:ext uri="{FF2B5EF4-FFF2-40B4-BE49-F238E27FC236}">
                <a16:creationId xmlns="" xmlns:a16="http://schemas.microsoft.com/office/drawing/2014/main" id="{3AD729FA-1E51-4138-A4D8-54B4ABB372AC}"/>
              </a:ext>
            </a:extLst>
          </p:cNvPr>
          <p:cNvSpPr>
            <a:spLocks noGrp="1"/>
          </p:cNvSpPr>
          <p:nvPr>
            <p:ph type="title"/>
          </p:nvPr>
        </p:nvSpPr>
        <p:spPr>
          <a:xfrm>
            <a:off x="581193" y="729658"/>
            <a:ext cx="11029616" cy="639762"/>
          </a:xfrm>
        </p:spPr>
        <p:txBody>
          <a:bodyPr>
            <a:normAutofit/>
          </a:bodyPr>
          <a:lstStyle/>
          <a:p>
            <a:pPr eaLnBrk="1" hangingPunct="1"/>
            <a:r>
              <a:rPr lang="mn-MN" altLang="en-US" sz="2400" b="1" dirty="0">
                <a:latin typeface="Arial" panose="020B0604020202020204" pitchFamily="34" charset="0"/>
                <a:cs typeface="Arial" panose="020B0604020202020204" pitchFamily="34" charset="0"/>
              </a:rPr>
              <a:t>Тасгуудын зохион байгуулалт</a:t>
            </a:r>
            <a:endParaRPr lang="en-GB" altLang="en-US" sz="2400" b="1" dirty="0">
              <a:latin typeface="Arial" panose="020B0604020202020204" pitchFamily="34" charset="0"/>
              <a:cs typeface="Arial" panose="020B0604020202020204" pitchFamily="34" charset="0"/>
            </a:endParaRPr>
          </a:p>
        </p:txBody>
      </p:sp>
      <p:sp>
        <p:nvSpPr>
          <p:cNvPr id="139267" name="Text Placeholder 2">
            <a:extLst>
              <a:ext uri="{FF2B5EF4-FFF2-40B4-BE49-F238E27FC236}">
                <a16:creationId xmlns="" xmlns:a16="http://schemas.microsoft.com/office/drawing/2014/main" id="{FA499095-9AF8-4D4B-940E-8B9717082B95}"/>
              </a:ext>
            </a:extLst>
          </p:cNvPr>
          <p:cNvSpPr>
            <a:spLocks noGrp="1"/>
          </p:cNvSpPr>
          <p:nvPr>
            <p:ph type="body" idx="1"/>
          </p:nvPr>
        </p:nvSpPr>
        <p:spPr>
          <a:xfrm>
            <a:off x="609600" y="1535113"/>
            <a:ext cx="5386388" cy="639762"/>
          </a:xfrm>
        </p:spPr>
        <p:txBody>
          <a:bodyPr/>
          <a:lstStyle/>
          <a:p>
            <a:pPr eaLnBrk="1" hangingPunct="1"/>
            <a:r>
              <a:rPr lang="mn-MN" altLang="en-US" b="1" dirty="0">
                <a:latin typeface="Arial" panose="020B0604020202020204" pitchFamily="34" charset="0"/>
                <a:cs typeface="Arial" panose="020B0604020202020204" pitchFamily="34" charset="0"/>
              </a:rPr>
              <a:t>Өмнө нь</a:t>
            </a:r>
            <a:endParaRPr lang="en-GB" altLang="en-US" b="1" dirty="0">
              <a:latin typeface="Arial" panose="020B0604020202020204" pitchFamily="34" charset="0"/>
              <a:cs typeface="Arial" panose="020B0604020202020204" pitchFamily="34" charset="0"/>
            </a:endParaRPr>
          </a:p>
        </p:txBody>
      </p:sp>
      <p:sp>
        <p:nvSpPr>
          <p:cNvPr id="139268" name="Text Placeholder 4">
            <a:extLst>
              <a:ext uri="{FF2B5EF4-FFF2-40B4-BE49-F238E27FC236}">
                <a16:creationId xmlns="" xmlns:a16="http://schemas.microsoft.com/office/drawing/2014/main" id="{DF405556-E0CF-4350-8169-E56B8835F18E}"/>
              </a:ext>
            </a:extLst>
          </p:cNvPr>
          <p:cNvSpPr>
            <a:spLocks noGrp="1"/>
          </p:cNvSpPr>
          <p:nvPr>
            <p:ph type="body" sz="quarter" idx="3"/>
          </p:nvPr>
        </p:nvSpPr>
        <p:spPr>
          <a:xfrm>
            <a:off x="6192838" y="1535113"/>
            <a:ext cx="5389562" cy="639762"/>
          </a:xfrm>
        </p:spPr>
        <p:txBody>
          <a:bodyPr/>
          <a:lstStyle/>
          <a:p>
            <a:pPr eaLnBrk="1" hangingPunct="1"/>
            <a:r>
              <a:rPr lang="mn-MN" altLang="en-US" b="1" dirty="0">
                <a:latin typeface="Arial" panose="020B0604020202020204" pitchFamily="34" charset="0"/>
                <a:cs typeface="Arial" panose="020B0604020202020204" pitchFamily="34" charset="0"/>
              </a:rPr>
              <a:t>Дараа нь</a:t>
            </a:r>
            <a:endParaRPr lang="en-GB" altLang="en-US" b="1" dirty="0">
              <a:latin typeface="Arial" panose="020B0604020202020204" pitchFamily="34" charset="0"/>
              <a:cs typeface="Arial" panose="020B0604020202020204" pitchFamily="34" charset="0"/>
            </a:endParaRPr>
          </a:p>
        </p:txBody>
      </p:sp>
      <p:pic>
        <p:nvPicPr>
          <p:cNvPr id="139269" name="Picture 2" descr="53">
            <a:extLst>
              <a:ext uri="{FF2B5EF4-FFF2-40B4-BE49-F238E27FC236}">
                <a16:creationId xmlns="" xmlns:a16="http://schemas.microsoft.com/office/drawing/2014/main" id="{10CE5FFE-7344-4D94-B0B6-9481047B0012}"/>
              </a:ext>
            </a:extLst>
          </p:cNvPr>
          <p:cNvPicPr>
            <a:picLocks noGrp="1" noChangeAspect="1" noChangeArrowheads="1"/>
          </p:cNvPicPr>
          <p:nvPr>
            <p:ph sz="half" idx="2"/>
          </p:nvPr>
        </p:nvPicPr>
        <p:blipFill>
          <a:blip r:embed="rId2">
            <a:lum bright="20000" contrast="8000"/>
            <a:extLst>
              <a:ext uri="{28A0092B-C50C-407E-A947-70E740481C1C}">
                <a14:useLocalDpi xmlns:a14="http://schemas.microsoft.com/office/drawing/2010/main"/>
              </a:ext>
            </a:extLst>
          </a:blip>
          <a:srcRect/>
          <a:stretch>
            <a:fillRect/>
          </a:stretch>
        </p:blipFill>
        <p:spPr>
          <a:xfrm>
            <a:off x="635000" y="2209800"/>
            <a:ext cx="5386388" cy="3820610"/>
          </a:xfrm>
          <a:noFill/>
        </p:spPr>
      </p:pic>
      <p:sp>
        <p:nvSpPr>
          <p:cNvPr id="139270" name="Date Placeholder 6">
            <a:extLst>
              <a:ext uri="{FF2B5EF4-FFF2-40B4-BE49-F238E27FC236}">
                <a16:creationId xmlns="" xmlns:a16="http://schemas.microsoft.com/office/drawing/2014/main" id="{B9452372-8ED0-4EE1-9F6D-80EA99AF826C}"/>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03A106D-C17A-4106-8D1B-EB228A9367DA}" type="datetime1">
              <a:rPr lang="en-US" altLang="en-US" smtClean="0">
                <a:solidFill>
                  <a:srgbClr val="898989"/>
                </a:solidFill>
              </a:rPr>
              <a:pPr fontAlgn="base">
                <a:spcBef>
                  <a:spcPct val="0"/>
                </a:spcBef>
                <a:spcAft>
                  <a:spcPct val="0"/>
                </a:spcAft>
              </a:pPr>
              <a:t>3/30/2021</a:t>
            </a:fld>
            <a:endParaRPr lang="en-US" altLang="en-US">
              <a:solidFill>
                <a:srgbClr val="898989"/>
              </a:solidFill>
            </a:endParaRPr>
          </a:p>
        </p:txBody>
      </p:sp>
      <p:pic>
        <p:nvPicPr>
          <p:cNvPr id="139271" name="Picture 3" descr="C:\Users\Acer\Desktop\Dr S Sridharan\Pictures\JICA Wd 9 Edited 31\6d.jpg">
            <a:extLst>
              <a:ext uri="{FF2B5EF4-FFF2-40B4-BE49-F238E27FC236}">
                <a16:creationId xmlns="" xmlns:a16="http://schemas.microsoft.com/office/drawing/2014/main" id="{C046A4E2-D223-4162-A21B-DE3671F19C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72200" y="2209799"/>
            <a:ext cx="5136266" cy="375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 xmlns:a16="http://schemas.microsoft.com/office/drawing/2014/main" id="{DFE0107B-A026-4483-A771-F58EE8919766}"/>
              </a:ext>
            </a:extLst>
          </p:cNvPr>
          <p:cNvSpPr>
            <a:spLocks noGrp="1" noChangeArrowheads="1"/>
          </p:cNvSpPr>
          <p:nvPr>
            <p:ph type="title"/>
          </p:nvPr>
        </p:nvSpPr>
        <p:spPr>
          <a:xfrm>
            <a:off x="1752600" y="629265"/>
            <a:ext cx="8686800" cy="513735"/>
          </a:xfrm>
          <a:noFill/>
        </p:spPr>
        <p:txBody>
          <a:bodyPr>
            <a:normAutofit fontScale="90000"/>
          </a:bodyPr>
          <a:lstStyle/>
          <a:p>
            <a:r>
              <a:rPr lang="mn-MN" altLang="en-US" sz="2400" b="1" dirty="0">
                <a:latin typeface="Arial" panose="020B0604020202020204" pitchFamily="34" charset="0"/>
                <a:cs typeface="Arial" panose="020B0604020202020204" pitchFamily="34" charset="0"/>
              </a:rPr>
              <a:t>Хүчилтөрөгчийн хадгалалт өмнө нь ба дараа нь</a:t>
            </a:r>
            <a:endParaRPr lang="en-US" altLang="en-US" sz="2400" b="1" dirty="0">
              <a:latin typeface="Arial" panose="020B0604020202020204" pitchFamily="34" charset="0"/>
              <a:cs typeface="Arial" panose="020B0604020202020204" pitchFamily="34" charset="0"/>
            </a:endParaRPr>
          </a:p>
        </p:txBody>
      </p:sp>
      <p:pic>
        <p:nvPicPr>
          <p:cNvPr id="140291" name="Picture 4" descr="O 1">
            <a:extLst>
              <a:ext uri="{FF2B5EF4-FFF2-40B4-BE49-F238E27FC236}">
                <a16:creationId xmlns="" xmlns:a16="http://schemas.microsoft.com/office/drawing/2014/main" id="{A517B1E8-71D6-473A-ABD0-A88E796EA959}"/>
              </a:ext>
            </a:extLst>
          </p:cNvPr>
          <p:cNvPicPr>
            <a:picLocks noGrp="1" noChangeAspect="1" noChangeArrowheads="1"/>
          </p:cNvPicPr>
          <p:nvPr>
            <p:ph type="body" idx="1"/>
          </p:nvPr>
        </p:nvPicPr>
        <p:blipFill>
          <a:blip r:embed="rId2" cstate="email">
            <a:extLst>
              <a:ext uri="{28A0092B-C50C-407E-A947-70E740481C1C}">
                <a14:useLocalDpi xmlns:a14="http://schemas.microsoft.com/office/drawing/2010/main"/>
              </a:ext>
            </a:extLst>
          </a:blip>
          <a:srcRect/>
          <a:stretch>
            <a:fillRect/>
          </a:stretch>
        </p:blipFill>
        <p:spPr>
          <a:xfrm>
            <a:off x="451413" y="1458410"/>
            <a:ext cx="5263587" cy="4606724"/>
          </a:xfrm>
        </p:spPr>
      </p:pic>
      <p:pic>
        <p:nvPicPr>
          <p:cNvPr id="140292" name="Picture 6" descr="DSC05727">
            <a:extLst>
              <a:ext uri="{FF2B5EF4-FFF2-40B4-BE49-F238E27FC236}">
                <a16:creationId xmlns="" xmlns:a16="http://schemas.microsoft.com/office/drawing/2014/main" id="{C497ED29-472D-4625-905A-105BB6A9B2E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0" y="1371600"/>
            <a:ext cx="3581400"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6" descr="DSC05733">
            <a:extLst>
              <a:ext uri="{FF2B5EF4-FFF2-40B4-BE49-F238E27FC236}">
                <a16:creationId xmlns="" xmlns:a16="http://schemas.microsoft.com/office/drawing/2014/main" id="{E0E68C61-7878-43A5-862C-5DEDC82713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0" y="4171950"/>
            <a:ext cx="35814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Date Placeholder 5">
            <a:extLst>
              <a:ext uri="{FF2B5EF4-FFF2-40B4-BE49-F238E27FC236}">
                <a16:creationId xmlns="" xmlns:a16="http://schemas.microsoft.com/office/drawing/2014/main" id="{0C87D963-23F3-4142-AD70-AB76E22066EA}"/>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6C54557-3DF7-42F0-BC5A-F5330BC0FECC}" type="datetime1">
              <a:rPr lang="en-US" altLang="en-US" smtClean="0">
                <a:solidFill>
                  <a:srgbClr val="898989"/>
                </a:solidFill>
              </a:rPr>
              <a:pPr fontAlgn="base">
                <a:spcBef>
                  <a:spcPct val="0"/>
                </a:spcBef>
                <a:spcAft>
                  <a:spcPct val="0"/>
                </a:spcAft>
              </a:pPr>
              <a:t>3/30/2021</a:t>
            </a:fld>
            <a:endParaRPr lang="en-US" altLang="en-US">
              <a:solidFill>
                <a:srgbClr val="898989"/>
              </a:solidFill>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a:extLst>
              <a:ext uri="{FF2B5EF4-FFF2-40B4-BE49-F238E27FC236}">
                <a16:creationId xmlns="" xmlns:a16="http://schemas.microsoft.com/office/drawing/2014/main" id="{DD2C7993-2D78-4C6B-B88B-40559777A156}"/>
              </a:ext>
            </a:extLst>
          </p:cNvPr>
          <p:cNvSpPr>
            <a:spLocks noGrp="1"/>
          </p:cNvSpPr>
          <p:nvPr>
            <p:ph type="title"/>
          </p:nvPr>
        </p:nvSpPr>
        <p:spPr>
          <a:xfrm>
            <a:off x="581193" y="729658"/>
            <a:ext cx="11029616" cy="504825"/>
          </a:xfrm>
        </p:spPr>
        <p:txBody>
          <a:bodyPr>
            <a:normAutofit/>
          </a:bodyPr>
          <a:lstStyle/>
          <a:p>
            <a:r>
              <a:rPr lang="mn-MN" altLang="en-US" sz="2400" b="1" dirty="0">
                <a:latin typeface="Arial" panose="020B0604020202020204" pitchFamily="34" charset="0"/>
                <a:cs typeface="Arial" panose="020B0604020202020204" pitchFamily="34" charset="0"/>
              </a:rPr>
              <a:t>Эм</a:t>
            </a:r>
            <a:endParaRPr lang="en-US" altLang="en-US" sz="2400" b="1" dirty="0">
              <a:latin typeface="Arial" panose="020B0604020202020204" pitchFamily="34" charset="0"/>
              <a:cs typeface="Arial" panose="020B0604020202020204" pitchFamily="34" charset="0"/>
            </a:endParaRPr>
          </a:p>
        </p:txBody>
      </p:sp>
      <p:pic>
        <p:nvPicPr>
          <p:cNvPr id="145411" name="Picture 2" descr="C:\Users\Acer\Desktop\Dr S Sridharan\Documents\National Health Exceelence Award\3rd round\Bingiriya (11).JPG">
            <a:extLst>
              <a:ext uri="{FF2B5EF4-FFF2-40B4-BE49-F238E27FC236}">
                <a16:creationId xmlns="" xmlns:a16="http://schemas.microsoft.com/office/drawing/2014/main" id="{9EEAD930-4CFB-48FA-A1CC-9D056AB79BE2}"/>
              </a:ext>
            </a:extLst>
          </p:cNvP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6172200" y="2347912"/>
            <a:ext cx="5240438" cy="3780429"/>
          </a:xfrm>
          <a:noFill/>
        </p:spPr>
      </p:pic>
      <p:pic>
        <p:nvPicPr>
          <p:cNvPr id="145412" name="Picture 3" descr="C:\Users\Acer\Desktop\Dr S Sridharan\Pictures\My Pictures\bad 5S\dis 8.jpg">
            <a:extLst>
              <a:ext uri="{FF2B5EF4-FFF2-40B4-BE49-F238E27FC236}">
                <a16:creationId xmlns="" xmlns:a16="http://schemas.microsoft.com/office/drawing/2014/main" id="{830BF233-4161-4BDB-8F15-4AFAB31BC6F8}"/>
              </a:ext>
            </a:extLst>
          </p:cNvPr>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474562" y="2347913"/>
            <a:ext cx="5545238" cy="3780428"/>
          </a:xfrm>
          <a:noFill/>
        </p:spPr>
      </p:pic>
      <p:sp>
        <p:nvSpPr>
          <p:cNvPr id="7" name="Rectangle 6">
            <a:extLst>
              <a:ext uri="{FF2B5EF4-FFF2-40B4-BE49-F238E27FC236}">
                <a16:creationId xmlns="" xmlns:a16="http://schemas.microsoft.com/office/drawing/2014/main" id="{C140D12D-A8AF-4280-9B8A-F874AA66207B}"/>
              </a:ext>
            </a:extLst>
          </p:cNvPr>
          <p:cNvSpPr/>
          <p:nvPr/>
        </p:nvSpPr>
        <p:spPr>
          <a:xfrm>
            <a:off x="581193" y="1461217"/>
            <a:ext cx="2357129"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mn-MN" sz="2000" b="1" dirty="0">
                <a:solidFill>
                  <a:prstClr val="white"/>
                </a:solidFill>
              </a:rPr>
              <a:t>Өмнө нь</a:t>
            </a:r>
            <a:endParaRPr lang="en-US" sz="2000" b="1" dirty="0">
              <a:solidFill>
                <a:prstClr val="white"/>
              </a:solidFill>
            </a:endParaRPr>
          </a:p>
        </p:txBody>
      </p:sp>
      <p:sp>
        <p:nvSpPr>
          <p:cNvPr id="8" name="Rectangle 7">
            <a:extLst>
              <a:ext uri="{FF2B5EF4-FFF2-40B4-BE49-F238E27FC236}">
                <a16:creationId xmlns="" xmlns:a16="http://schemas.microsoft.com/office/drawing/2014/main" id="{8DC110B8-0031-4D65-87AB-2BB8108E7A3C}"/>
              </a:ext>
            </a:extLst>
          </p:cNvPr>
          <p:cNvSpPr/>
          <p:nvPr/>
        </p:nvSpPr>
        <p:spPr>
          <a:xfrm>
            <a:off x="6217145" y="1442888"/>
            <a:ext cx="2357130"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mn-MN" sz="2000" b="1" dirty="0">
                <a:solidFill>
                  <a:prstClr val="white"/>
                </a:solidFill>
              </a:rPr>
              <a:t>Дараа нь</a:t>
            </a:r>
            <a:endParaRPr lang="en-US" sz="2000" b="1" dirty="0">
              <a:solidFill>
                <a:prstClr val="white"/>
              </a:solidFill>
            </a:endParaRPr>
          </a:p>
        </p:txBody>
      </p:sp>
      <p:sp>
        <p:nvSpPr>
          <p:cNvPr id="145415" name="Date Placeholder 8">
            <a:extLst>
              <a:ext uri="{FF2B5EF4-FFF2-40B4-BE49-F238E27FC236}">
                <a16:creationId xmlns="" xmlns:a16="http://schemas.microsoft.com/office/drawing/2014/main" id="{407F2519-7621-4CE1-983E-6BAD2FBAD33A}"/>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3987546-7806-444C-BA8B-116DB723ED22}" type="datetime1">
              <a:rPr lang="en-US" altLang="en-US" smtClean="0">
                <a:solidFill>
                  <a:srgbClr val="898989"/>
                </a:solidFill>
              </a:rPr>
              <a:pPr fontAlgn="base">
                <a:spcBef>
                  <a:spcPct val="0"/>
                </a:spcBef>
                <a:spcAft>
                  <a:spcPct val="0"/>
                </a:spcAft>
              </a:pPr>
              <a:t>3/30/2021</a:t>
            </a:fld>
            <a:endParaRPr lang="en-US" altLang="en-US">
              <a:solidFill>
                <a:srgbClr val="898989"/>
              </a:solidFill>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3" y="1333500"/>
            <a:ext cx="11029616" cy="3314700"/>
          </a:xfrm>
        </p:spPr>
        <p:txBody>
          <a:bodyPr/>
          <a:lstStyle/>
          <a:p>
            <a:pPr algn="ctr"/>
            <a:r>
              <a:rPr lang="mn-MN" b="1" dirty="0" smtClean="0">
                <a:latin typeface="Arial" pitchFamily="34" charset="0"/>
                <a:cs typeface="Arial" pitchFamily="34" charset="0"/>
              </a:rPr>
              <a:t>Анхаарал  хандуулсанд баярлалаа</a:t>
            </a:r>
            <a:r>
              <a:rPr lang="mn-MN" b="1" smtClean="0">
                <a:latin typeface="Arial" pitchFamily="34" charset="0"/>
                <a:cs typeface="Arial" pitchFamily="34" charset="0"/>
              </a:rPr>
              <a:t/>
            </a:r>
            <a:br>
              <a:rPr lang="mn-MN" b="1" smtClean="0">
                <a:latin typeface="Arial" pitchFamily="34" charset="0"/>
                <a:cs typeface="Arial" pitchFamily="34" charset="0"/>
              </a:rPr>
            </a:br>
            <a:endParaRPr lang="en-US" b="1" dirty="0">
              <a:latin typeface="Arial" pitchFamily="34" charset="0"/>
              <a:cs typeface="Arial" pitchFamily="34" charset="0"/>
            </a:endParaRPr>
          </a:p>
        </p:txBody>
      </p:sp>
    </p:spTree>
    <p:extLst>
      <p:ext uri="{BB962C8B-B14F-4D97-AF65-F5344CB8AC3E}">
        <p14:creationId xmlns:p14="http://schemas.microsoft.com/office/powerpoint/2010/main" val="1031229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5A5DC74-B018-4297-BE8F-023A47C3E02D}"/>
              </a:ext>
            </a:extLst>
          </p:cNvPr>
          <p:cNvSpPr/>
          <p:nvPr/>
        </p:nvSpPr>
        <p:spPr>
          <a:xfrm>
            <a:off x="-1" y="6245943"/>
            <a:ext cx="4692667" cy="368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latin typeface="Arial" panose="020B0604020202020204" pitchFamily="34" charset="0"/>
                <a:cs typeface="Arial" panose="020B0604020202020204" pitchFamily="34" charset="0"/>
              </a:rPr>
              <a:t>1989</a:t>
            </a:r>
            <a:r>
              <a:rPr lang="mn-MN" sz="1400" b="1" dirty="0">
                <a:solidFill>
                  <a:schemeClr val="tx1"/>
                </a:solidFill>
                <a:latin typeface="Arial" panose="020B0604020202020204" pitchFamily="34" charset="0"/>
                <a:cs typeface="Arial" panose="020B0604020202020204" pitchFamily="34" charset="0"/>
              </a:rPr>
              <a:t> он Чанарын баталгаажилтын хөтөлбөрийг анх санаачилсан</a:t>
            </a:r>
            <a:endParaRPr lang="en-US" sz="1400" b="1"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 xmlns:a16="http://schemas.microsoft.com/office/drawing/2014/main" id="{D09725B2-30C5-485A-A75F-5933B95868C7}"/>
              </a:ext>
            </a:extLst>
          </p:cNvPr>
          <p:cNvSpPr/>
          <p:nvPr/>
        </p:nvSpPr>
        <p:spPr>
          <a:xfrm>
            <a:off x="971042" y="5207375"/>
            <a:ext cx="4552545" cy="458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latin typeface="Arial" panose="020B0604020202020204" pitchFamily="34" charset="0"/>
                <a:cs typeface="Arial" panose="020B0604020202020204" pitchFamily="34" charset="0"/>
              </a:rPr>
              <a:t>2003</a:t>
            </a:r>
            <a:r>
              <a:rPr lang="mn-MN" sz="1400" b="1" dirty="0">
                <a:solidFill>
                  <a:schemeClr val="tx1"/>
                </a:solidFill>
                <a:latin typeface="Arial" panose="020B0604020202020204" pitchFamily="34" charset="0"/>
                <a:cs typeface="Arial" panose="020B0604020202020204" pitchFamily="34" charset="0"/>
              </a:rPr>
              <a:t> он Төвийн эмнэлэгүүдэд</a:t>
            </a:r>
            <a:endParaRPr lang="en-US" sz="1400" b="1" dirty="0">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 xmlns:a16="http://schemas.microsoft.com/office/drawing/2014/main" id="{00B903F8-5323-4501-85C8-229E548EE9DE}"/>
              </a:ext>
            </a:extLst>
          </p:cNvPr>
          <p:cNvSpPr/>
          <p:nvPr/>
        </p:nvSpPr>
        <p:spPr>
          <a:xfrm>
            <a:off x="1567846" y="4700863"/>
            <a:ext cx="4948482" cy="458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latin typeface="Arial" panose="020B0604020202020204" pitchFamily="34" charset="0"/>
                <a:cs typeface="Arial" panose="020B0604020202020204" pitchFamily="34" charset="0"/>
              </a:rPr>
              <a:t>2005</a:t>
            </a:r>
            <a:r>
              <a:rPr lang="mn-MN" sz="1400" b="1" dirty="0">
                <a:solidFill>
                  <a:schemeClr val="tx1"/>
                </a:solidFill>
                <a:latin typeface="Arial" panose="020B0604020202020204" pitchFamily="34" charset="0"/>
                <a:cs typeface="Arial" panose="020B0604020202020204" pitchFamily="34" charset="0"/>
              </a:rPr>
              <a:t> он  Захын эмнэлгүүдэд</a:t>
            </a:r>
            <a:endParaRPr lang="en-US" sz="1400" b="1" dirty="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 xmlns:a16="http://schemas.microsoft.com/office/drawing/2014/main" id="{1830BA66-2F42-4ECE-8F14-20F7FCCED91E}"/>
              </a:ext>
            </a:extLst>
          </p:cNvPr>
          <p:cNvSpPr/>
          <p:nvPr/>
        </p:nvSpPr>
        <p:spPr>
          <a:xfrm>
            <a:off x="2313510" y="3838832"/>
            <a:ext cx="6110643" cy="347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latin typeface="Arial" panose="020B0604020202020204" pitchFamily="34" charset="0"/>
                <a:cs typeface="Arial" panose="020B0604020202020204" pitchFamily="34" charset="0"/>
              </a:rPr>
              <a:t>2010</a:t>
            </a:r>
            <a:r>
              <a:rPr lang="mn-MN" sz="1400" b="1" dirty="0">
                <a:solidFill>
                  <a:schemeClr val="tx1"/>
                </a:solidFill>
                <a:latin typeface="Arial" panose="020B0604020202020204" pitchFamily="34" charset="0"/>
                <a:cs typeface="Arial" panose="020B0604020202020204" pitchFamily="34" charset="0"/>
              </a:rPr>
              <a:t> он Чанар аюулгүй байдлын  удирдамж </a:t>
            </a:r>
            <a:endParaRPr lang="en-US" sz="1400" b="1" dirty="0">
              <a:solidFill>
                <a:schemeClr val="tx1"/>
              </a:solidFill>
              <a:latin typeface="Arial" panose="020B0604020202020204" pitchFamily="34" charset="0"/>
              <a:cs typeface="Arial" panose="020B0604020202020204" pitchFamily="34" charset="0"/>
            </a:endParaRPr>
          </a:p>
        </p:txBody>
      </p:sp>
      <p:sp>
        <p:nvSpPr>
          <p:cNvPr id="3" name="Left Arrow 2">
            <a:extLst>
              <a:ext uri="{FF2B5EF4-FFF2-40B4-BE49-F238E27FC236}">
                <a16:creationId xmlns="" xmlns:a16="http://schemas.microsoft.com/office/drawing/2014/main" id="{F5B37ED3-A964-48C7-9EEE-1DA877691BE6}"/>
              </a:ext>
            </a:extLst>
          </p:cNvPr>
          <p:cNvSpPr/>
          <p:nvPr/>
        </p:nvSpPr>
        <p:spPr>
          <a:xfrm rot="9136550">
            <a:off x="4167187" y="4119362"/>
            <a:ext cx="8701368" cy="1787002"/>
          </a:xfrm>
          <a:prstGeom prst="leftArrow">
            <a:avLst>
              <a:gd name="adj1" fmla="val 50000"/>
              <a:gd name="adj2" fmla="val 7569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1">
            <a:extLst>
              <a:ext uri="{FF2B5EF4-FFF2-40B4-BE49-F238E27FC236}">
                <a16:creationId xmlns="" xmlns:a16="http://schemas.microsoft.com/office/drawing/2014/main" id="{B06D7BBF-D195-4E18-AE2E-DC763079CE90}"/>
              </a:ext>
            </a:extLst>
          </p:cNvPr>
          <p:cNvSpPr txBox="1"/>
          <p:nvPr/>
        </p:nvSpPr>
        <p:spPr>
          <a:xfrm rot="19956379">
            <a:off x="5473743" y="4718478"/>
            <a:ext cx="6956559" cy="461665"/>
          </a:xfrm>
          <a:prstGeom prst="rect">
            <a:avLst/>
          </a:prstGeom>
          <a:noFill/>
        </p:spPr>
        <p:txBody>
          <a:bodyPr wrap="square" rtlCol="0">
            <a:spAutoFit/>
          </a:bodyPr>
          <a:lstStyle/>
          <a:p>
            <a:r>
              <a:rPr lang="mn-MN" sz="2400" b="1" dirty="0">
                <a:latin typeface="Arial" panose="020B0604020202020204" pitchFamily="34" charset="0"/>
                <a:cs typeface="Arial" panose="020B0604020202020204" pitchFamily="34" charset="0"/>
              </a:rPr>
              <a:t>Түүхэн дэх хөгжлийн үе шатууд</a:t>
            </a:r>
            <a:endParaRPr lang="en-US" sz="2400" b="1"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 xmlns:a16="http://schemas.microsoft.com/office/drawing/2014/main" id="{2FB86BBD-C434-4D98-9FEF-0AF8CBF6CFC8}"/>
              </a:ext>
            </a:extLst>
          </p:cNvPr>
          <p:cNvSpPr/>
          <p:nvPr/>
        </p:nvSpPr>
        <p:spPr>
          <a:xfrm>
            <a:off x="3375499" y="3460540"/>
            <a:ext cx="6177064" cy="302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mn-MN" b="1" dirty="0">
              <a:solidFill>
                <a:schemeClr val="tx1"/>
              </a:solidFill>
            </a:endParaRPr>
          </a:p>
          <a:p>
            <a:pPr algn="ctr">
              <a:defRPr/>
            </a:pPr>
            <a:r>
              <a:rPr lang="en-US" sz="1400" b="1" dirty="0">
                <a:solidFill>
                  <a:schemeClr val="tx1"/>
                </a:solidFill>
                <a:latin typeface="Arial" panose="020B0604020202020204" pitchFamily="34" charset="0"/>
                <a:cs typeface="Arial" panose="020B0604020202020204" pitchFamily="34" charset="0"/>
              </a:rPr>
              <a:t>201</a:t>
            </a:r>
            <a:r>
              <a:rPr lang="mn-MN" sz="1400" b="1" dirty="0">
                <a:solidFill>
                  <a:schemeClr val="tx1"/>
                </a:solidFill>
                <a:latin typeface="Arial" panose="020B0604020202020204" pitchFamily="34" charset="0"/>
                <a:cs typeface="Arial" panose="020B0604020202020204" pitchFamily="34" charset="0"/>
              </a:rPr>
              <a:t>2 он чанар аюулгүй байдлын үндэсний хөтөлбөр</a:t>
            </a:r>
            <a:endParaRPr lang="en-US" sz="1400" b="1" dirty="0">
              <a:solidFill>
                <a:schemeClr val="tx1"/>
              </a:solidFill>
              <a:latin typeface="Arial" panose="020B0604020202020204" pitchFamily="34" charset="0"/>
              <a:cs typeface="Arial" panose="020B0604020202020204" pitchFamily="34" charset="0"/>
            </a:endParaRPr>
          </a:p>
          <a:p>
            <a:pPr algn="ctr">
              <a:defRPr/>
            </a:pPr>
            <a:endParaRPr lang="en-US" b="1" dirty="0">
              <a:solidFill>
                <a:schemeClr val="tx1"/>
              </a:solidFill>
            </a:endParaRPr>
          </a:p>
        </p:txBody>
      </p:sp>
      <p:sp>
        <p:nvSpPr>
          <p:cNvPr id="13" name="Rectangle 12">
            <a:extLst>
              <a:ext uri="{FF2B5EF4-FFF2-40B4-BE49-F238E27FC236}">
                <a16:creationId xmlns="" xmlns:a16="http://schemas.microsoft.com/office/drawing/2014/main" id="{09728216-FB8F-450F-9646-D80CB474A19D}"/>
              </a:ext>
            </a:extLst>
          </p:cNvPr>
          <p:cNvSpPr/>
          <p:nvPr/>
        </p:nvSpPr>
        <p:spPr>
          <a:xfrm>
            <a:off x="4774833" y="2963063"/>
            <a:ext cx="5437762" cy="416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latin typeface="Arial" panose="020B0604020202020204" pitchFamily="34" charset="0"/>
                <a:cs typeface="Arial" panose="020B0604020202020204" pitchFamily="34" charset="0"/>
              </a:rPr>
              <a:t>2013</a:t>
            </a:r>
            <a:r>
              <a:rPr lang="mn-MN" sz="1400" b="1" dirty="0">
                <a:solidFill>
                  <a:schemeClr val="tx1"/>
                </a:solidFill>
                <a:latin typeface="Arial" panose="020B0604020202020204" pitchFamily="34" charset="0"/>
                <a:cs typeface="Arial" panose="020B0604020202020204" pitchFamily="34" charset="0"/>
              </a:rPr>
              <a:t> он </a:t>
            </a:r>
            <a:r>
              <a:rPr lang="mn-MN" sz="1400" b="1" i="0" dirty="0">
                <a:solidFill>
                  <a:srgbClr val="000000"/>
                </a:solidFill>
                <a:effectLst/>
                <a:latin typeface="Arial" panose="020B0604020202020204" pitchFamily="34" charset="0"/>
                <a:cs typeface="Arial" panose="020B0604020202020204" pitchFamily="34" charset="0"/>
              </a:rPr>
              <a:t>Аюулгүй ажиллагааны хяналтын хуудас</a:t>
            </a:r>
            <a:r>
              <a:rPr lang="mn-MN" sz="1400" b="1" dirty="0">
                <a:solidFill>
                  <a:schemeClr val="tx1"/>
                </a:solidFill>
                <a:latin typeface="Arial" panose="020B0604020202020204" pitchFamily="34" charset="0"/>
                <a:cs typeface="Arial" panose="020B0604020202020204" pitchFamily="34" charset="0"/>
              </a:rPr>
              <a:t>  </a:t>
            </a:r>
            <a:endParaRPr lang="en-US" sz="1400" b="1" dirty="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 xmlns:a16="http://schemas.microsoft.com/office/drawing/2014/main" id="{7D9600CC-FBA0-4039-8B78-B90BDF4A571B}"/>
              </a:ext>
            </a:extLst>
          </p:cNvPr>
          <p:cNvSpPr/>
          <p:nvPr/>
        </p:nvSpPr>
        <p:spPr>
          <a:xfrm>
            <a:off x="5826867" y="2164020"/>
            <a:ext cx="5077839" cy="260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latin typeface="Arial" panose="020B0604020202020204" pitchFamily="34" charset="0"/>
                <a:cs typeface="Arial" panose="020B0604020202020204" pitchFamily="34" charset="0"/>
              </a:rPr>
              <a:t>2016</a:t>
            </a:r>
            <a:r>
              <a:rPr lang="mn-MN" sz="1400" b="1" dirty="0">
                <a:solidFill>
                  <a:schemeClr val="tx1"/>
                </a:solidFill>
                <a:latin typeface="Arial" panose="020B0604020202020204" pitchFamily="34" charset="0"/>
                <a:cs typeface="Arial" panose="020B0604020202020204" pitchFamily="34" charset="0"/>
              </a:rPr>
              <a:t> он Сөрөг үр дагаврыг бүртгэх хуудас</a:t>
            </a:r>
            <a:endParaRPr lang="en-US" sz="1400" b="1" dirty="0">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 xmlns:a16="http://schemas.microsoft.com/office/drawing/2014/main" id="{59228AFB-1351-4698-A0F2-7EA6A964B8E5}"/>
              </a:ext>
            </a:extLst>
          </p:cNvPr>
          <p:cNvSpPr/>
          <p:nvPr/>
        </p:nvSpPr>
        <p:spPr>
          <a:xfrm>
            <a:off x="593387" y="5759378"/>
            <a:ext cx="4182893" cy="368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latin typeface="Arial" panose="020B0604020202020204" pitchFamily="34" charset="0"/>
                <a:cs typeface="Arial" panose="020B0604020202020204" pitchFamily="34" charset="0"/>
              </a:rPr>
              <a:t>2000</a:t>
            </a:r>
            <a:r>
              <a:rPr lang="mn-MN" sz="1400" b="1" dirty="0">
                <a:solidFill>
                  <a:schemeClr val="tx1"/>
                </a:solidFill>
                <a:latin typeface="Arial" panose="020B0604020202020204" pitchFamily="34" charset="0"/>
                <a:cs typeface="Arial" panose="020B0604020202020204" pitchFamily="34" charset="0"/>
              </a:rPr>
              <a:t> он Хөтөлбөрийг эргэн нэвтрүүлсэн</a:t>
            </a:r>
            <a:endParaRPr lang="en-US" sz="1400" b="1" dirty="0">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 xmlns:a16="http://schemas.microsoft.com/office/drawing/2014/main" id="{DFE40CD1-0509-4F9D-802E-D505A8527C66}"/>
              </a:ext>
            </a:extLst>
          </p:cNvPr>
          <p:cNvSpPr/>
          <p:nvPr/>
        </p:nvSpPr>
        <p:spPr>
          <a:xfrm>
            <a:off x="6245157" y="1621967"/>
            <a:ext cx="5077839" cy="426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latin typeface="Arial" panose="020B0604020202020204" pitchFamily="34" charset="0"/>
                <a:cs typeface="Arial" panose="020B0604020202020204" pitchFamily="34" charset="0"/>
              </a:rPr>
              <a:t>2017</a:t>
            </a:r>
            <a:r>
              <a:rPr lang="mn-MN" sz="1400" b="1" dirty="0">
                <a:solidFill>
                  <a:schemeClr val="tx1"/>
                </a:solidFill>
                <a:latin typeface="Arial" panose="020B0604020202020204" pitchFamily="34" charset="0"/>
                <a:cs typeface="Arial" panose="020B0604020202020204" pitchFamily="34" charset="0"/>
              </a:rPr>
              <a:t> он Чанар, аюулгүй байдлын мэргэжлийн диплом</a:t>
            </a:r>
            <a:endParaRPr lang="en-US" sz="1400" b="1" dirty="0">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 xmlns:a16="http://schemas.microsoft.com/office/drawing/2014/main" id="{958D9354-F9F8-4D3F-8C22-0D2B4AF318F6}"/>
              </a:ext>
            </a:extLst>
          </p:cNvPr>
          <p:cNvSpPr/>
          <p:nvPr/>
        </p:nvSpPr>
        <p:spPr>
          <a:xfrm>
            <a:off x="6797135" y="1077137"/>
            <a:ext cx="5077838" cy="4755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latin typeface="Arial" panose="020B0604020202020204" pitchFamily="34" charset="0"/>
                <a:cs typeface="Arial" panose="020B0604020202020204" pitchFamily="34" charset="0"/>
              </a:rPr>
              <a:t>2019</a:t>
            </a:r>
            <a:r>
              <a:rPr lang="mn-MN" sz="1400" b="1" dirty="0">
                <a:solidFill>
                  <a:schemeClr val="tx1"/>
                </a:solidFill>
                <a:latin typeface="Arial" panose="020B0604020202020204" pitchFamily="34" charset="0"/>
                <a:cs typeface="Arial" panose="020B0604020202020204" pitchFamily="34" charset="0"/>
              </a:rPr>
              <a:t> он Үйлчүүлэгчийн аюулгүй байдлын өдөр</a:t>
            </a:r>
            <a:endParaRPr lang="en-US" sz="1400" b="1" dirty="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 xmlns:a16="http://schemas.microsoft.com/office/drawing/2014/main" id="{4B7790C8-A3AF-4F35-A783-30DEB66CA88C}"/>
              </a:ext>
            </a:extLst>
          </p:cNvPr>
          <p:cNvSpPr/>
          <p:nvPr/>
        </p:nvSpPr>
        <p:spPr>
          <a:xfrm>
            <a:off x="2001002" y="4304186"/>
            <a:ext cx="5547662" cy="359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latin typeface="Arial" panose="020B0604020202020204" pitchFamily="34" charset="0"/>
                <a:cs typeface="Arial" panose="020B0604020202020204" pitchFamily="34" charset="0"/>
              </a:rPr>
              <a:t>2008</a:t>
            </a:r>
            <a:r>
              <a:rPr lang="mn-MN" sz="1400" b="1" dirty="0">
                <a:solidFill>
                  <a:schemeClr val="tx1"/>
                </a:solidFill>
                <a:latin typeface="Arial" panose="020B0604020202020204" pitchFamily="34" charset="0"/>
                <a:cs typeface="Arial" panose="020B0604020202020204" pitchFamily="34" charset="0"/>
              </a:rPr>
              <a:t> он </a:t>
            </a:r>
            <a:r>
              <a:rPr lang="en-US" sz="1400" b="1" dirty="0">
                <a:solidFill>
                  <a:schemeClr val="tx1"/>
                </a:solidFill>
                <a:latin typeface="Arial" panose="020B0604020202020204" pitchFamily="34" charset="0"/>
                <a:cs typeface="Arial" panose="020B0604020202020204" pitchFamily="34" charset="0"/>
              </a:rPr>
              <a:t>93 </a:t>
            </a:r>
            <a:r>
              <a:rPr lang="mn-MN" sz="1400" b="1" dirty="0">
                <a:solidFill>
                  <a:schemeClr val="tx1"/>
                </a:solidFill>
                <a:latin typeface="Arial" panose="020B0604020202020204" pitchFamily="34" charset="0"/>
                <a:cs typeface="Arial" panose="020B0604020202020204" pitchFamily="34" charset="0"/>
              </a:rPr>
              <a:t>эмнэлзүйн удирдамж</a:t>
            </a:r>
            <a:endParaRPr lang="en-US" sz="1400" b="1" dirty="0">
              <a:solidFill>
                <a:schemeClr val="tx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 xmlns:a16="http://schemas.microsoft.com/office/drawing/2014/main" id="{7F405462-183C-4440-9900-9B207DB55C59}"/>
              </a:ext>
            </a:extLst>
          </p:cNvPr>
          <p:cNvSpPr/>
          <p:nvPr/>
        </p:nvSpPr>
        <p:spPr>
          <a:xfrm>
            <a:off x="5523587" y="2460659"/>
            <a:ext cx="5254660" cy="416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chemeClr val="tx1"/>
                </a:solidFill>
                <a:latin typeface="Arial" panose="020B0604020202020204" pitchFamily="34" charset="0"/>
                <a:cs typeface="Arial" panose="020B0604020202020204" pitchFamily="34" charset="0"/>
              </a:rPr>
              <a:t>2014</a:t>
            </a:r>
            <a:r>
              <a:rPr lang="mn-MN" sz="1400" b="1" dirty="0">
                <a:solidFill>
                  <a:schemeClr val="tx1"/>
                </a:solidFill>
                <a:latin typeface="Arial" panose="020B0604020202020204" pitchFamily="34" charset="0"/>
                <a:cs typeface="Arial" panose="020B0604020202020204" pitchFamily="34" charset="0"/>
              </a:rPr>
              <a:t> он </a:t>
            </a:r>
            <a:r>
              <a:rPr lang="mn-MN" sz="1400" b="1" i="0" dirty="0">
                <a:solidFill>
                  <a:srgbClr val="000000"/>
                </a:solidFill>
                <a:effectLst/>
                <a:latin typeface="Arial" panose="020B0604020202020204" pitchFamily="34" charset="0"/>
                <a:cs typeface="Arial" panose="020B0604020202020204" pitchFamily="34" charset="0"/>
              </a:rPr>
              <a:t>Улирлын гүйцэтгэлийг хянах, аудит хийх</a:t>
            </a:r>
            <a:endParaRPr lang="en-US" sz="1400" b="1"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4FD68F-7E1F-4F31-8DD5-7949E5DFAA96}"/>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 xmlns:a16="http://schemas.microsoft.com/office/drawing/2014/main" id="{C3DBA8B0-7D49-4E04-BFBE-1B63CCF3C92C}"/>
              </a:ext>
            </a:extLst>
          </p:cNvPr>
          <p:cNvPicPr>
            <a:picLocks noGrp="1" noChangeAspect="1"/>
          </p:cNvPicPr>
          <p:nvPr>
            <p:ph idx="1"/>
          </p:nvPr>
        </p:nvPicPr>
        <p:blipFill rotWithShape="1">
          <a:blip r:embed="rId3"/>
          <a:srcRect b="45168"/>
          <a:stretch/>
        </p:blipFill>
        <p:spPr>
          <a:xfrm>
            <a:off x="270722" y="228836"/>
            <a:ext cx="4207293" cy="3353009"/>
          </a:xfrm>
        </p:spPr>
      </p:pic>
      <p:pic>
        <p:nvPicPr>
          <p:cNvPr id="8" name="Picture 7">
            <a:extLst>
              <a:ext uri="{FF2B5EF4-FFF2-40B4-BE49-F238E27FC236}">
                <a16:creationId xmlns="" xmlns:a16="http://schemas.microsoft.com/office/drawing/2014/main" id="{54B2BCC6-EEF6-4FF2-A9E3-E0443E3BBFDE}"/>
              </a:ext>
            </a:extLst>
          </p:cNvPr>
          <p:cNvPicPr>
            <a:picLocks noChangeAspect="1"/>
          </p:cNvPicPr>
          <p:nvPr/>
        </p:nvPicPr>
        <p:blipFill rotWithShape="1">
          <a:blip r:embed="rId4"/>
          <a:srcRect l="70183" t="70846" r="2418"/>
          <a:stretch/>
        </p:blipFill>
        <p:spPr>
          <a:xfrm rot="1876084">
            <a:off x="3918566" y="365798"/>
            <a:ext cx="3870275" cy="3304979"/>
          </a:xfrm>
          <a:prstGeom prst="rect">
            <a:avLst/>
          </a:prstGeom>
        </p:spPr>
      </p:pic>
      <p:pic>
        <p:nvPicPr>
          <p:cNvPr id="9" name="Picture 8">
            <a:extLst>
              <a:ext uri="{FF2B5EF4-FFF2-40B4-BE49-F238E27FC236}">
                <a16:creationId xmlns="" xmlns:a16="http://schemas.microsoft.com/office/drawing/2014/main" id="{1A06E5CA-9CA2-49DE-AB98-965F33062EAB}"/>
              </a:ext>
            </a:extLst>
          </p:cNvPr>
          <p:cNvPicPr>
            <a:picLocks noChangeAspect="1"/>
          </p:cNvPicPr>
          <p:nvPr/>
        </p:nvPicPr>
        <p:blipFill rotWithShape="1">
          <a:blip r:embed="rId4"/>
          <a:srcRect t="89762" r="74775"/>
          <a:stretch/>
        </p:blipFill>
        <p:spPr>
          <a:xfrm>
            <a:off x="64382" y="4332703"/>
            <a:ext cx="2979069" cy="2525298"/>
          </a:xfrm>
          <a:prstGeom prst="rect">
            <a:avLst/>
          </a:prstGeom>
        </p:spPr>
      </p:pic>
      <p:pic>
        <p:nvPicPr>
          <p:cNvPr id="14" name="Picture 13">
            <a:extLst>
              <a:ext uri="{FF2B5EF4-FFF2-40B4-BE49-F238E27FC236}">
                <a16:creationId xmlns="" xmlns:a16="http://schemas.microsoft.com/office/drawing/2014/main" id="{B31DF19B-1079-48BC-9D4F-6B20045B4CA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46109" r="58032" b="17069"/>
          <a:stretch/>
        </p:blipFill>
        <p:spPr>
          <a:xfrm>
            <a:off x="2920061" y="3609017"/>
            <a:ext cx="3682721" cy="2525298"/>
          </a:xfrm>
          <a:prstGeom prst="rect">
            <a:avLst/>
          </a:prstGeom>
        </p:spPr>
      </p:pic>
      <p:pic>
        <p:nvPicPr>
          <p:cNvPr id="7" name="Picture 6">
            <a:extLst>
              <a:ext uri="{FF2B5EF4-FFF2-40B4-BE49-F238E27FC236}">
                <a16:creationId xmlns="" xmlns:a16="http://schemas.microsoft.com/office/drawing/2014/main" id="{C0CC289A-AB63-4F94-8C23-92E369771BA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7789" t="7562" b="70349"/>
          <a:stretch/>
        </p:blipFill>
        <p:spPr>
          <a:xfrm rot="20847853">
            <a:off x="237364" y="2914722"/>
            <a:ext cx="5608807" cy="1514902"/>
          </a:xfrm>
          <a:prstGeom prst="rect">
            <a:avLst/>
          </a:prstGeom>
        </p:spPr>
      </p:pic>
      <p:pic>
        <p:nvPicPr>
          <p:cNvPr id="6" name="Picture 5">
            <a:extLst>
              <a:ext uri="{FF2B5EF4-FFF2-40B4-BE49-F238E27FC236}">
                <a16:creationId xmlns="" xmlns:a16="http://schemas.microsoft.com/office/drawing/2014/main" id="{9553CC7F-4D9F-4505-923C-9F9E38C9A0F8}"/>
              </a:ext>
            </a:extLst>
          </p:cNvPr>
          <p:cNvPicPr>
            <a:picLocks noChangeAspect="1"/>
          </p:cNvPicPr>
          <p:nvPr/>
        </p:nvPicPr>
        <p:blipFill rotWithShape="1">
          <a:blip r:embed="rId4"/>
          <a:srcRect l="41622" t="61836" r="29274"/>
          <a:stretch/>
        </p:blipFill>
        <p:spPr>
          <a:xfrm>
            <a:off x="7549228" y="39539"/>
            <a:ext cx="4449858" cy="2337265"/>
          </a:xfrm>
          <a:prstGeom prst="rect">
            <a:avLst/>
          </a:prstGeom>
        </p:spPr>
      </p:pic>
      <p:pic>
        <p:nvPicPr>
          <p:cNvPr id="4" name="Picture 3" descr="Graphical user interface, application&#10;&#10;Description automatically generated">
            <a:extLst>
              <a:ext uri="{FF2B5EF4-FFF2-40B4-BE49-F238E27FC236}">
                <a16:creationId xmlns="" xmlns:a16="http://schemas.microsoft.com/office/drawing/2014/main" id="{224B718C-57BE-0F4A-8D07-9B02A9E4825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61280" t="47361" r="27852" b="22625"/>
          <a:stretch/>
        </p:blipFill>
        <p:spPr>
          <a:xfrm>
            <a:off x="9673995" y="1969521"/>
            <a:ext cx="2478157" cy="2778697"/>
          </a:xfrm>
          <a:prstGeom prst="rect">
            <a:avLst/>
          </a:prstGeom>
        </p:spPr>
      </p:pic>
      <p:pic>
        <p:nvPicPr>
          <p:cNvPr id="15" name="Picture 14">
            <a:extLst>
              <a:ext uri="{FF2B5EF4-FFF2-40B4-BE49-F238E27FC236}">
                <a16:creationId xmlns="" xmlns:a16="http://schemas.microsoft.com/office/drawing/2014/main" id="{FBEEC646-B9B1-4D97-823B-A37D0372EC7F}"/>
              </a:ext>
            </a:extLst>
          </p:cNvPr>
          <p:cNvPicPr>
            <a:picLocks noChangeAspect="1"/>
          </p:cNvPicPr>
          <p:nvPr/>
        </p:nvPicPr>
        <p:blipFill rotWithShape="1">
          <a:blip r:embed="rId4"/>
          <a:srcRect l="1227" t="10032" r="75324" b="80734"/>
          <a:stretch/>
        </p:blipFill>
        <p:spPr>
          <a:xfrm rot="1931642">
            <a:off x="7616792" y="3019047"/>
            <a:ext cx="4199560" cy="1179940"/>
          </a:xfrm>
          <a:prstGeom prst="rect">
            <a:avLst/>
          </a:prstGeom>
        </p:spPr>
      </p:pic>
      <p:pic>
        <p:nvPicPr>
          <p:cNvPr id="11" name="Picture 10">
            <a:extLst>
              <a:ext uri="{FF2B5EF4-FFF2-40B4-BE49-F238E27FC236}">
                <a16:creationId xmlns="" xmlns:a16="http://schemas.microsoft.com/office/drawing/2014/main" id="{E11E1FAC-73CE-47D2-9A2C-3298719B2A2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5597" t="24068" r="29366" b="12618"/>
          <a:stretch/>
        </p:blipFill>
        <p:spPr>
          <a:xfrm rot="1516636">
            <a:off x="6602546" y="4246271"/>
            <a:ext cx="5338787" cy="2922091"/>
          </a:xfrm>
          <a:prstGeom prst="rect">
            <a:avLst/>
          </a:prstGeom>
        </p:spPr>
      </p:pic>
      <p:pic>
        <p:nvPicPr>
          <p:cNvPr id="13" name="Picture 12">
            <a:extLst>
              <a:ext uri="{FF2B5EF4-FFF2-40B4-BE49-F238E27FC236}">
                <a16:creationId xmlns="" xmlns:a16="http://schemas.microsoft.com/office/drawing/2014/main" id="{6791D707-E9E2-4F4E-B465-09259D48BC37}"/>
              </a:ext>
            </a:extLst>
          </p:cNvPr>
          <p:cNvPicPr>
            <a:picLocks noChangeAspect="1"/>
          </p:cNvPicPr>
          <p:nvPr/>
        </p:nvPicPr>
        <p:blipFill rotWithShape="1">
          <a:blip r:embed="rId9"/>
          <a:srcRect l="32352" t="23669" r="19941" b="69765"/>
          <a:stretch/>
        </p:blipFill>
        <p:spPr>
          <a:xfrm>
            <a:off x="3341935" y="6155844"/>
            <a:ext cx="5482792" cy="662617"/>
          </a:xfrm>
          <a:prstGeom prst="rect">
            <a:avLst/>
          </a:prstGeom>
        </p:spPr>
      </p:pic>
      <p:sp>
        <p:nvSpPr>
          <p:cNvPr id="3" name="Freeform: Shape 2">
            <a:extLst>
              <a:ext uri="{FF2B5EF4-FFF2-40B4-BE49-F238E27FC236}">
                <a16:creationId xmlns="" xmlns:a16="http://schemas.microsoft.com/office/drawing/2014/main" id="{D1BC09AC-3A10-4A57-B497-9275C607E948}"/>
              </a:ext>
            </a:extLst>
          </p:cNvPr>
          <p:cNvSpPr/>
          <p:nvPr/>
        </p:nvSpPr>
        <p:spPr>
          <a:xfrm>
            <a:off x="2401113" y="5905685"/>
            <a:ext cx="7113238" cy="914400"/>
          </a:xfrm>
          <a:custGeom>
            <a:avLst/>
            <a:gdLst>
              <a:gd name="connsiteX0" fmla="*/ 681025 w 7113238"/>
              <a:gd name="connsiteY0" fmla="*/ 76077 h 979487"/>
              <a:gd name="connsiteX1" fmla="*/ 6671007 w 7113238"/>
              <a:gd name="connsiteY1" fmla="*/ 115833 h 979487"/>
              <a:gd name="connsiteX2" fmla="*/ 6657755 w 7113238"/>
              <a:gd name="connsiteY2" fmla="*/ 884459 h 979487"/>
              <a:gd name="connsiteX3" fmla="*/ 6591494 w 7113238"/>
              <a:gd name="connsiteY3" fmla="*/ 924216 h 979487"/>
              <a:gd name="connsiteX4" fmla="*/ 349720 w 7113238"/>
              <a:gd name="connsiteY4" fmla="*/ 910964 h 979487"/>
              <a:gd name="connsiteX5" fmla="*/ 800294 w 7113238"/>
              <a:gd name="connsiteY5" fmla="*/ 62825 h 979487"/>
              <a:gd name="connsiteX6" fmla="*/ 866555 w 7113238"/>
              <a:gd name="connsiteY6" fmla="*/ 62825 h 979487"/>
              <a:gd name="connsiteX7" fmla="*/ 866555 w 7113238"/>
              <a:gd name="connsiteY7" fmla="*/ 62825 h 97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13238" h="979487">
                <a:moveTo>
                  <a:pt x="681025" y="76077"/>
                </a:moveTo>
                <a:cubicBezTo>
                  <a:pt x="3177955" y="28590"/>
                  <a:pt x="5674885" y="-18897"/>
                  <a:pt x="6671007" y="115833"/>
                </a:cubicBezTo>
                <a:cubicBezTo>
                  <a:pt x="7667129" y="250563"/>
                  <a:pt x="6671007" y="749729"/>
                  <a:pt x="6657755" y="884459"/>
                </a:cubicBezTo>
                <a:cubicBezTo>
                  <a:pt x="6644503" y="1019189"/>
                  <a:pt x="6591494" y="924216"/>
                  <a:pt x="6591494" y="924216"/>
                </a:cubicBezTo>
                <a:cubicBezTo>
                  <a:pt x="5540155" y="928633"/>
                  <a:pt x="1314920" y="1054529"/>
                  <a:pt x="349720" y="910964"/>
                </a:cubicBezTo>
                <a:cubicBezTo>
                  <a:pt x="-615480" y="767399"/>
                  <a:pt x="714155" y="204182"/>
                  <a:pt x="800294" y="62825"/>
                </a:cubicBezTo>
                <a:cubicBezTo>
                  <a:pt x="886433" y="-78532"/>
                  <a:pt x="866555" y="62825"/>
                  <a:pt x="866555" y="62825"/>
                </a:cubicBezTo>
                <a:lnTo>
                  <a:pt x="866555" y="6282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2987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2C0C07-A28C-4517-B47E-44A2E0CA9F03}"/>
              </a:ext>
            </a:extLst>
          </p:cNvPr>
          <p:cNvSpPr>
            <a:spLocks noGrp="1"/>
          </p:cNvSpPr>
          <p:nvPr>
            <p:ph type="title"/>
          </p:nvPr>
        </p:nvSpPr>
        <p:spPr>
          <a:xfrm>
            <a:off x="766017" y="645979"/>
            <a:ext cx="11029616" cy="980656"/>
          </a:xfrm>
        </p:spPr>
        <p:txBody>
          <a:bodyPr>
            <a:normAutofit/>
          </a:bodyPr>
          <a:lstStyle/>
          <a:p>
            <a:pPr algn="ctr"/>
            <a:r>
              <a:rPr lang="mn-MN" sz="2400" b="1" dirty="0">
                <a:solidFill>
                  <a:srgbClr val="000000"/>
                </a:solidFill>
                <a:latin typeface="Arial" panose="020B0604020202020204" pitchFamily="34" charset="0"/>
                <a:cs typeface="Arial" panose="020B0604020202020204" pitchFamily="34" charset="0"/>
              </a:rPr>
              <a:t>Үйлчлүүлэгчийн </a:t>
            </a:r>
            <a:r>
              <a:rPr lang="ru-RU" sz="2400" b="1" i="0" dirty="0">
                <a:solidFill>
                  <a:srgbClr val="000000"/>
                </a:solidFill>
                <a:effectLst/>
                <a:latin typeface="Arial" panose="020B0604020202020204" pitchFamily="34" charset="0"/>
                <a:cs typeface="Arial" panose="020B0604020202020204" pitchFamily="34" charset="0"/>
              </a:rPr>
              <a:t>аюулгүй байдал, т</a:t>
            </a:r>
            <a:r>
              <a:rPr lang="mn-MN" sz="2400" b="1" i="0" dirty="0">
                <a:solidFill>
                  <a:srgbClr val="000000"/>
                </a:solidFill>
                <a:effectLst/>
                <a:latin typeface="Arial" panose="020B0604020202020204" pitchFamily="34" charset="0"/>
                <a:cs typeface="Arial" panose="020B0604020202020204" pitchFamily="34" charset="0"/>
              </a:rPr>
              <a:t>охиолдын бүртгэл </a:t>
            </a:r>
            <a:r>
              <a:rPr lang="ru-RU" sz="2400" b="1" i="0" dirty="0">
                <a:solidFill>
                  <a:srgbClr val="000000"/>
                </a:solidFill>
                <a:effectLst/>
                <a:latin typeface="Arial" panose="020B0604020202020204" pitchFamily="34" charset="0"/>
                <a:cs typeface="Arial" panose="020B0604020202020204" pitchFamily="34" charset="0"/>
              </a:rPr>
              <a:t> сургалтын </a:t>
            </a:r>
            <a:r>
              <a:rPr lang="mn-MN" sz="2400" b="1" i="0" dirty="0">
                <a:solidFill>
                  <a:srgbClr val="000000"/>
                </a:solidFill>
                <a:effectLst/>
                <a:latin typeface="Arial" panose="020B0604020202020204" pitchFamily="34" charset="0"/>
                <a:cs typeface="Arial" panose="020B0604020202020204" pitchFamily="34" charset="0"/>
              </a:rPr>
              <a:t>тогтолцооны зорилго</a:t>
            </a:r>
            <a:endParaRPr lang="en-US" sz="2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EDF7F565-CFC2-4E4C-A867-2899E705567D}"/>
              </a:ext>
            </a:extLst>
          </p:cNvPr>
          <p:cNvSpPr txBox="1"/>
          <p:nvPr/>
        </p:nvSpPr>
        <p:spPr>
          <a:xfrm>
            <a:off x="581192" y="2120348"/>
            <a:ext cx="11029616" cy="3139321"/>
          </a:xfrm>
          <a:prstGeom prst="rect">
            <a:avLst/>
          </a:prstGeom>
          <a:noFill/>
        </p:spPr>
        <p:txBody>
          <a:bodyPr wrap="square" rtlCol="0">
            <a:spAutoFit/>
          </a:bodyPr>
          <a:lstStyle/>
          <a:p>
            <a:pPr marL="742950" lvl="1" indent="-285750" eaLnBrk="1" hangingPunct="1">
              <a:spcBef>
                <a:spcPct val="40000"/>
              </a:spcBef>
              <a:buFont typeface="Arial" panose="020B0604020202020204" pitchFamily="34" charset="0"/>
              <a:buChar char="•"/>
            </a:pPr>
            <a:endParaRPr lang="en-GB" altLang="en-US" b="1" dirty="0"/>
          </a:p>
          <a:p>
            <a:pPr marL="800100" lvl="1" indent="-342900" eaLnBrk="1" hangingPunct="1">
              <a:spcBef>
                <a:spcPct val="40000"/>
              </a:spcBef>
              <a:buFont typeface="Arial" panose="020B0604020202020204" pitchFamily="34" charset="0"/>
              <a:buChar char="•"/>
            </a:pPr>
            <a:r>
              <a:rPr lang="mn-MN" sz="2000" i="0" dirty="0">
                <a:solidFill>
                  <a:srgbClr val="000000"/>
                </a:solidFill>
                <a:effectLst/>
                <a:latin typeface="Arial" panose="020B0604020202020204" pitchFamily="34" charset="0"/>
                <a:cs typeface="Arial" panose="020B0604020202020204" pitchFamily="34" charset="0"/>
              </a:rPr>
              <a:t>Тусламж үйлчилгээтэй холбоотой сөрөг үр дагавар гарах явдал хэвлэл мэдээллийн хэрэгслээр хурцаар шүүмжлэгдэж байсан</a:t>
            </a:r>
          </a:p>
          <a:p>
            <a:pPr marL="800100" lvl="1" indent="-342900" eaLnBrk="1" hangingPunct="1">
              <a:spcBef>
                <a:spcPct val="40000"/>
              </a:spcBef>
              <a:buFont typeface="Arial" panose="020B0604020202020204" pitchFamily="34" charset="0"/>
              <a:buChar char="•"/>
            </a:pPr>
            <a:r>
              <a:rPr lang="mn-MN" sz="2000" i="0" dirty="0">
                <a:solidFill>
                  <a:srgbClr val="000000"/>
                </a:solidFill>
                <a:effectLst/>
                <a:latin typeface="Arial" panose="020B0604020202020204" pitchFamily="34" charset="0"/>
                <a:cs typeface="Arial" panose="020B0604020202020204" pitchFamily="34" charset="0"/>
              </a:rPr>
              <a:t>Бусад улс орнуудын сургамж / АНУ , Англи/</a:t>
            </a:r>
          </a:p>
          <a:p>
            <a:pPr marL="800100" lvl="1" indent="-342900" eaLnBrk="1" hangingPunct="1">
              <a:spcBef>
                <a:spcPct val="40000"/>
              </a:spcBef>
              <a:buFont typeface="Arial" panose="020B0604020202020204" pitchFamily="34" charset="0"/>
              <a:buChar char="•"/>
            </a:pPr>
            <a:r>
              <a:rPr lang="mn-MN" sz="2000" dirty="0">
                <a:solidFill>
                  <a:srgbClr val="000000"/>
                </a:solidFill>
                <a:latin typeface="Arial" panose="020B0604020202020204" pitchFamily="34" charset="0"/>
                <a:cs typeface="Arial" panose="020B0604020202020204" pitchFamily="34" charset="0"/>
              </a:rPr>
              <a:t>Үйлчлүүлэгчийн </a:t>
            </a:r>
            <a:r>
              <a:rPr lang="mn-MN" sz="2000" dirty="0" smtClean="0">
                <a:solidFill>
                  <a:srgbClr val="000000"/>
                </a:solidFill>
                <a:latin typeface="Arial" panose="020B0604020202020204" pitchFamily="34" charset="0"/>
                <a:cs typeface="Arial" panose="020B0604020202020204" pitchFamily="34" charset="0"/>
              </a:rPr>
              <a:t>гомдол ихээр гарах болсон</a:t>
            </a:r>
            <a:endParaRPr lang="mn-MN" sz="2000" dirty="0">
              <a:solidFill>
                <a:srgbClr val="000000"/>
              </a:solidFill>
              <a:latin typeface="Arial" panose="020B0604020202020204" pitchFamily="34" charset="0"/>
              <a:cs typeface="Arial" panose="020B0604020202020204" pitchFamily="34" charset="0"/>
            </a:endParaRPr>
          </a:p>
          <a:p>
            <a:pPr marL="800100" lvl="1" indent="-342900" eaLnBrk="1" hangingPunct="1">
              <a:spcBef>
                <a:spcPct val="40000"/>
              </a:spcBef>
              <a:buFont typeface="Arial" panose="020B0604020202020204" pitchFamily="34" charset="0"/>
              <a:buChar char="•"/>
            </a:pPr>
            <a:r>
              <a:rPr lang="mn-MN" sz="2000" i="0" dirty="0">
                <a:solidFill>
                  <a:srgbClr val="000000"/>
                </a:solidFill>
                <a:effectLst/>
                <a:latin typeface="Arial" panose="020B0604020202020204" pitchFamily="34" charset="0"/>
                <a:cs typeface="Arial" panose="020B0604020202020204" pitchFamily="34" charset="0"/>
              </a:rPr>
              <a:t>Чанаргүй тусламж үйлчилгээний зардлын </a:t>
            </a:r>
            <a:r>
              <a:rPr lang="mn-MN" sz="2000" i="0" dirty="0" smtClean="0">
                <a:solidFill>
                  <a:srgbClr val="000000"/>
                </a:solidFill>
                <a:effectLst/>
                <a:latin typeface="Arial" panose="020B0604020202020204" pitchFamily="34" charset="0"/>
                <a:cs typeface="Arial" panose="020B0604020202020204" pitchFamily="34" charset="0"/>
              </a:rPr>
              <a:t>асуудал сөхөгдөж ирсэн учир </a:t>
            </a:r>
            <a:endParaRPr lang="mn-MN" sz="2000" i="0" dirty="0">
              <a:solidFill>
                <a:srgbClr val="000000"/>
              </a:solidFill>
              <a:effectLst/>
              <a:latin typeface="Arial" panose="020B0604020202020204" pitchFamily="34" charset="0"/>
              <a:cs typeface="Arial" panose="020B0604020202020204" pitchFamily="34" charset="0"/>
            </a:endParaRPr>
          </a:p>
          <a:p>
            <a:pPr lvl="1" eaLnBrk="1" hangingPunct="1">
              <a:spcBef>
                <a:spcPct val="40000"/>
              </a:spcBef>
            </a:pPr>
            <a:r>
              <a:rPr lang="mn-MN" sz="2000" i="0" dirty="0" smtClean="0">
                <a:solidFill>
                  <a:srgbClr val="000000"/>
                </a:solidFill>
                <a:effectLst/>
                <a:latin typeface="Arial" panose="020B0604020202020204" pitchFamily="34" charset="0"/>
                <a:cs typeface="Arial" panose="020B0604020202020204" pitchFamily="34" charset="0"/>
              </a:rPr>
              <a:t>УЛС ОРНЫ ХЭМЖЭЭНД ҮЙЛЧЛҮҮЛЭГЧИЙН АЮУЛГҮЙ БАЙДАЛ, ТУСЛАМЖ ҮЙЛЧИЛГЭЭНИЙ СТАНДАРТЫГ ХАНГАХ  шаардлага зүй ёсоор тавигдсан </a:t>
            </a:r>
            <a:endParaRPr lang="en-GB"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0701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13384" y="-149675"/>
            <a:ext cx="8446349" cy="762000"/>
          </a:xfrm>
        </p:spPr>
        <p:txBody>
          <a:bodyPr>
            <a:normAutofit/>
          </a:bodyPr>
          <a:lstStyle/>
          <a:p>
            <a:r>
              <a:rPr lang="en-US" altLang="en-US" sz="4000" b="1" dirty="0">
                <a:latin typeface="Arial" panose="020B0604020202020204" pitchFamily="34" charset="0"/>
                <a:cs typeface="Arial" panose="020B0604020202020204" pitchFamily="34" charset="0"/>
              </a:rPr>
              <a:t>Ap</a:t>
            </a:r>
            <a:r>
              <a:rPr lang="mn-MN" altLang="en-US" sz="4000" b="1" dirty="0">
                <a:latin typeface="Arial" panose="020B0604020202020204" pitchFamily="34" charset="0"/>
                <a:cs typeface="Arial" panose="020B0604020202020204" pitchFamily="34" charset="0"/>
              </a:rPr>
              <a:t>га зам</a:t>
            </a:r>
            <a:endParaRPr lang="en-GB" altLang="en-US" sz="4000" b="1" dirty="0">
              <a:latin typeface="Arial" panose="020B0604020202020204" pitchFamily="34" charset="0"/>
              <a:cs typeface="Arial" panose="020B0604020202020204" pitchFamily="34" charset="0"/>
            </a:endParaRPr>
          </a:p>
        </p:txBody>
      </p:sp>
      <p:sp>
        <p:nvSpPr>
          <p:cNvPr id="5123" name="Content Placeholder 2"/>
          <p:cNvSpPr>
            <a:spLocks noGrp="1"/>
          </p:cNvSpPr>
          <p:nvPr>
            <p:ph idx="1"/>
          </p:nvPr>
        </p:nvSpPr>
        <p:spPr>
          <a:xfrm>
            <a:off x="1404728" y="508220"/>
            <a:ext cx="7498080" cy="4800600"/>
          </a:xfrm>
        </p:spPr>
        <p:txBody>
          <a:bodyPr/>
          <a:lstStyle/>
          <a:p>
            <a:pPr marL="0" indent="0">
              <a:buNone/>
              <a:defRPr/>
            </a:pPr>
            <a:r>
              <a:rPr lang="mn-MN" sz="1200" b="0" i="0" dirty="0">
                <a:solidFill>
                  <a:srgbClr val="000000"/>
                </a:solidFill>
                <a:effectLst/>
                <a:latin typeface="Arial" panose="020B0604020202020204" pitchFamily="34" charset="0"/>
                <a:cs typeface="Arial" panose="020B0604020202020204" pitchFamily="34" charset="0"/>
              </a:rPr>
              <a:t>ӨДӨР ТУТМЫН </a:t>
            </a:r>
            <a:r>
              <a:rPr lang="mn-MN" sz="1200" b="0" i="0" dirty="0">
                <a:solidFill>
                  <a:srgbClr val="000000"/>
                </a:solidFill>
                <a:effectLst/>
                <a:latin typeface="Roboto"/>
              </a:rPr>
              <a:t>тандалт, хяналтын тогтолцоо</a:t>
            </a:r>
            <a:endParaRPr lang="en-US" sz="1200" dirty="0">
              <a:solidFill>
                <a:srgbClr val="C00000"/>
              </a:solidFill>
            </a:endParaRPr>
          </a:p>
          <a:p>
            <a:pPr marL="0" indent="0">
              <a:buNone/>
              <a:defRPr/>
            </a:pPr>
            <a:endParaRPr lang="mn-MN" altLang="en-US" sz="1200" dirty="0">
              <a:latin typeface="Arial" charset="0"/>
              <a:cs typeface="Arial" charset="0"/>
            </a:endParaRPr>
          </a:p>
          <a:p>
            <a:pPr marL="0" indent="0">
              <a:buNone/>
              <a:defRPr/>
            </a:pPr>
            <a:endParaRPr lang="mn-MN" altLang="en-US" sz="1200" dirty="0">
              <a:latin typeface="Arial" charset="0"/>
              <a:cs typeface="Arial" charset="0"/>
            </a:endParaRPr>
          </a:p>
          <a:p>
            <a:pPr marL="0" indent="0">
              <a:buNone/>
              <a:defRPr/>
            </a:pPr>
            <a:endParaRPr lang="mn-MN" altLang="en-US" sz="1200" dirty="0">
              <a:latin typeface="Arial" charset="0"/>
              <a:cs typeface="Arial" charset="0"/>
            </a:endParaRPr>
          </a:p>
          <a:p>
            <a:pPr marL="0" indent="0">
              <a:buNone/>
              <a:defRPr/>
            </a:pPr>
            <a:endParaRPr lang="mn-MN" altLang="en-US" sz="1200" dirty="0">
              <a:latin typeface="Arial" charset="0"/>
              <a:cs typeface="Arial" charset="0"/>
            </a:endParaRPr>
          </a:p>
          <a:p>
            <a:pPr marL="0" indent="0">
              <a:buNone/>
              <a:defRPr/>
            </a:pPr>
            <a:endParaRPr lang="en-US" altLang="en-US" sz="1200" dirty="0">
              <a:latin typeface="Arial" charset="0"/>
              <a:cs typeface="Arial" charset="0"/>
            </a:endParaRPr>
          </a:p>
          <a:p>
            <a:pPr marL="0" indent="0">
              <a:buNone/>
              <a:defRPr/>
            </a:pPr>
            <a:endParaRPr lang="en-US" altLang="en-US" dirty="0">
              <a:latin typeface="Arial" charset="0"/>
              <a:cs typeface="Arial" charset="0"/>
            </a:endParaRPr>
          </a:p>
          <a:p>
            <a:pPr marL="0" indent="0">
              <a:buNone/>
              <a:defRPr/>
            </a:pPr>
            <a:endParaRPr lang="en-US" altLang="en-US" dirty="0">
              <a:latin typeface="Arial" charset="0"/>
              <a:cs typeface="Arial" charset="0"/>
            </a:endParaRPr>
          </a:p>
          <a:p>
            <a:pPr marL="0" indent="0">
              <a:buNone/>
              <a:defRPr/>
            </a:pPr>
            <a:endParaRPr lang="en-US" altLang="en-US" dirty="0">
              <a:latin typeface="Arial" charset="0"/>
              <a:cs typeface="Arial" charset="0"/>
            </a:endParaRPr>
          </a:p>
          <a:p>
            <a:pPr marL="0" indent="0">
              <a:buNone/>
              <a:defRPr/>
            </a:pPr>
            <a:endParaRPr lang="mn-MN" altLang="en-US" dirty="0">
              <a:latin typeface="Arial" charset="0"/>
              <a:cs typeface="Arial" charset="0"/>
            </a:endParaRPr>
          </a:p>
          <a:p>
            <a:pPr marL="0" indent="0">
              <a:buNone/>
              <a:defRPr/>
            </a:pPr>
            <a:endParaRPr lang="mn-MN" altLang="en-US" dirty="0">
              <a:latin typeface="Arial" charset="0"/>
              <a:cs typeface="Arial" charset="0"/>
            </a:endParaRPr>
          </a:p>
          <a:p>
            <a:pPr marL="0" indent="0">
              <a:buNone/>
              <a:defRPr/>
            </a:pPr>
            <a:endParaRPr lang="en-US" altLang="en-US" dirty="0">
              <a:latin typeface="Arial" charset="0"/>
              <a:cs typeface="Arial"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57724" y="6019800"/>
            <a:ext cx="609600" cy="6096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5842108" y="460519"/>
            <a:ext cx="1154373" cy="1241130"/>
          </a:xfrm>
          <a:prstGeom prst="rect">
            <a:avLst/>
          </a:prstGeom>
          <a:ln w="28575">
            <a:solidFill>
              <a:schemeClr val="tx1"/>
            </a:solidFill>
          </a:ln>
        </p:spPr>
      </p:pic>
      <p:pic>
        <p:nvPicPr>
          <p:cNvPr id="1026" name="Picture 2" descr="Image result for healthcare institutions symbol">
            <a:hlinkClick r:id="rId5"/>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23674" y="1981944"/>
            <a:ext cx="1026772" cy="10267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43200" y="6070770"/>
            <a:ext cx="937764" cy="681038"/>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80964" y="6090282"/>
            <a:ext cx="937764" cy="681038"/>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26611" y="6095969"/>
            <a:ext cx="937764" cy="681038"/>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64375" y="6019800"/>
            <a:ext cx="937764" cy="681038"/>
          </a:xfrm>
          <a:prstGeom prst="rect">
            <a:avLst/>
          </a:prstGeom>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53713" y="4493699"/>
            <a:ext cx="854335" cy="953812"/>
          </a:xfrm>
          <a:prstGeom prst="rect">
            <a:avLst/>
          </a:prstGeom>
        </p:spPr>
      </p:pic>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02395" y="6019800"/>
            <a:ext cx="609600" cy="609600"/>
          </a:xfrm>
          <a:prstGeom prst="rect">
            <a:avLst/>
          </a:prstGeom>
        </p:spPr>
      </p:pic>
      <p:sp>
        <p:nvSpPr>
          <p:cNvPr id="14" name="Right Arrow 13"/>
          <p:cNvSpPr/>
          <p:nvPr/>
        </p:nvSpPr>
        <p:spPr>
          <a:xfrm rot="11972347">
            <a:off x="7019452" y="5401894"/>
            <a:ext cx="2215410" cy="91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28780" y="6019800"/>
            <a:ext cx="609600" cy="609600"/>
          </a:xfrm>
          <a:prstGeom prst="rect">
            <a:avLst/>
          </a:prstGeom>
        </p:spPr>
      </p:pic>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2449" y="6019800"/>
            <a:ext cx="609600" cy="609600"/>
          </a:xfrm>
          <a:prstGeom prst="rect">
            <a:avLst/>
          </a:prstGeom>
        </p:spPr>
      </p:pic>
      <p:sp>
        <p:nvSpPr>
          <p:cNvPr id="21" name="Rectangle 3"/>
          <p:cNvSpPr>
            <a:spLocks noChangeArrowheads="1"/>
          </p:cNvSpPr>
          <p:nvPr/>
        </p:nvSpPr>
        <p:spPr bwMode="auto">
          <a:xfrm>
            <a:off x="7292049" y="6561308"/>
            <a:ext cx="160621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20000"/>
              </a:spcBef>
              <a:buClr>
                <a:srgbClr val="FFFFFF"/>
              </a:buClr>
            </a:pPr>
            <a:r>
              <a:rPr lang="mn-MN" sz="1600" dirty="0">
                <a:solidFill>
                  <a:srgbClr val="C00000"/>
                </a:solidFill>
              </a:rPr>
              <a:t>Тасаг/нэгжүүд</a:t>
            </a:r>
            <a:endParaRPr lang="en-US" sz="1600" dirty="0">
              <a:solidFill>
                <a:srgbClr val="C00000"/>
              </a:solidFill>
            </a:endParaRPr>
          </a:p>
        </p:txBody>
      </p:sp>
      <p:sp>
        <p:nvSpPr>
          <p:cNvPr id="22" name="Right Arrow 21"/>
          <p:cNvSpPr/>
          <p:nvPr/>
        </p:nvSpPr>
        <p:spPr>
          <a:xfrm rot="14183222" flipV="1">
            <a:off x="6478361" y="5723464"/>
            <a:ext cx="604393" cy="575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20258089" flipV="1">
            <a:off x="3374861" y="5601969"/>
            <a:ext cx="2542712" cy="1213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2621173">
            <a:off x="6938081" y="5608520"/>
            <a:ext cx="1550609" cy="75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3198724" flipV="1">
            <a:off x="6716928" y="5705090"/>
            <a:ext cx="1127529" cy="83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657684" y="3408703"/>
            <a:ext cx="1508731" cy="790575"/>
          </a:xfrm>
          <a:prstGeom prst="rect">
            <a:avLst/>
          </a:prstGeom>
        </p:spPr>
      </p:pic>
      <p:sp>
        <p:nvSpPr>
          <p:cNvPr id="30" name="Right Arrow 29"/>
          <p:cNvSpPr/>
          <p:nvPr/>
        </p:nvSpPr>
        <p:spPr>
          <a:xfrm rot="20040716" flipV="1">
            <a:off x="4233741" y="5658438"/>
            <a:ext cx="1776964" cy="15243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19583166" flipV="1">
            <a:off x="5142398" y="5707531"/>
            <a:ext cx="1030573" cy="1440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rot="17673266" flipV="1">
            <a:off x="5815417" y="5736108"/>
            <a:ext cx="645666" cy="14614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
          <p:cNvSpPr>
            <a:spLocks noChangeArrowheads="1"/>
          </p:cNvSpPr>
          <p:nvPr/>
        </p:nvSpPr>
        <p:spPr bwMode="auto">
          <a:xfrm>
            <a:off x="2989093" y="6536129"/>
            <a:ext cx="345591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20000"/>
              </a:spcBef>
              <a:buClr>
                <a:srgbClr val="FFFFFF"/>
              </a:buClr>
            </a:pPr>
            <a:r>
              <a:rPr lang="mn-MN" sz="1600" dirty="0">
                <a:solidFill>
                  <a:srgbClr val="C00000"/>
                </a:solidFill>
              </a:rPr>
              <a:t>Тусламж үйлчилгээ сайжруулах багууд</a:t>
            </a:r>
            <a:endParaRPr lang="en-US" sz="1600" dirty="0">
              <a:solidFill>
                <a:srgbClr val="C00000"/>
              </a:solidFill>
            </a:endParaRPr>
          </a:p>
        </p:txBody>
      </p:sp>
      <p:sp>
        <p:nvSpPr>
          <p:cNvPr id="34" name="Rectangle 3"/>
          <p:cNvSpPr>
            <a:spLocks noChangeArrowheads="1"/>
          </p:cNvSpPr>
          <p:nvPr/>
        </p:nvSpPr>
        <p:spPr bwMode="auto">
          <a:xfrm>
            <a:off x="8733178" y="4285375"/>
            <a:ext cx="2024811" cy="1384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20000"/>
              </a:spcBef>
              <a:buClr>
                <a:srgbClr val="FFFFFF"/>
              </a:buClr>
            </a:pPr>
            <a:endParaRPr lang="en-US" sz="1200" dirty="0">
              <a:solidFill>
                <a:srgbClr val="C00000"/>
              </a:solidFill>
            </a:endParaRPr>
          </a:p>
        </p:txBody>
      </p:sp>
      <p:pic>
        <p:nvPicPr>
          <p:cNvPr id="35" name="Picture 3" descr="C:\Users\User\Desktop\Quality Indicator Assessment Tool.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810655" y="4318110"/>
            <a:ext cx="794944" cy="464466"/>
          </a:xfrm>
          <a:prstGeom prst="rect">
            <a:avLst/>
          </a:prstGeom>
          <a:noFill/>
          <a:ln w="3175">
            <a:solidFill>
              <a:schemeClr val="bg2">
                <a:lumMod val="10000"/>
              </a:schemeClr>
            </a:solidFill>
          </a:ln>
        </p:spPr>
      </p:pic>
      <p:sp>
        <p:nvSpPr>
          <p:cNvPr id="27" name="Up Arrow 26"/>
          <p:cNvSpPr/>
          <p:nvPr/>
        </p:nvSpPr>
        <p:spPr>
          <a:xfrm>
            <a:off x="6426658" y="4239110"/>
            <a:ext cx="108443" cy="217471"/>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Up Arrow 36"/>
          <p:cNvSpPr/>
          <p:nvPr/>
        </p:nvSpPr>
        <p:spPr>
          <a:xfrm>
            <a:off x="6365075" y="3107600"/>
            <a:ext cx="108443" cy="217471"/>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Up Arrow 37"/>
          <p:cNvSpPr/>
          <p:nvPr/>
        </p:nvSpPr>
        <p:spPr>
          <a:xfrm>
            <a:off x="6382838" y="1745401"/>
            <a:ext cx="108443" cy="217471"/>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28" name="Picture 4" descr="Image result for doctor icons">
            <a:hlinkClick r:id="rId11"/>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608021" y="4433675"/>
            <a:ext cx="459963" cy="4599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745582" y="6202975"/>
            <a:ext cx="475682" cy="475682"/>
          </a:xfrm>
          <a:prstGeom prst="rect">
            <a:avLst/>
          </a:prstGeom>
        </p:spPr>
      </p:pic>
      <p:sp>
        <p:nvSpPr>
          <p:cNvPr id="41" name="Rectangle 3"/>
          <p:cNvSpPr>
            <a:spLocks noChangeArrowheads="1"/>
          </p:cNvSpPr>
          <p:nvPr/>
        </p:nvSpPr>
        <p:spPr bwMode="auto">
          <a:xfrm>
            <a:off x="6961975" y="4658741"/>
            <a:ext cx="912279"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20000"/>
              </a:spcBef>
              <a:buClr>
                <a:srgbClr val="FFFFFF"/>
              </a:buClr>
            </a:pPr>
            <a:r>
              <a:rPr lang="mn-MN" sz="1200" dirty="0">
                <a:solidFill>
                  <a:srgbClr val="FF0000"/>
                </a:solidFill>
                <a:latin typeface="Arial" panose="020B0604020202020204" pitchFamily="34" charset="0"/>
              </a:rPr>
              <a:t>Чанарын баг</a:t>
            </a:r>
            <a:endParaRPr lang="en-US" sz="1200" dirty="0">
              <a:solidFill>
                <a:srgbClr val="FF0000"/>
              </a:solidFill>
              <a:latin typeface="Arial" panose="020B0604020202020204" pitchFamily="34" charset="0"/>
            </a:endParaRPr>
          </a:p>
        </p:txBody>
      </p:sp>
      <p:sp>
        <p:nvSpPr>
          <p:cNvPr id="42" name="Rectangle 3"/>
          <p:cNvSpPr>
            <a:spLocks noChangeArrowheads="1"/>
          </p:cNvSpPr>
          <p:nvPr/>
        </p:nvSpPr>
        <p:spPr bwMode="auto">
          <a:xfrm>
            <a:off x="10024348" y="6422434"/>
            <a:ext cx="66100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20000"/>
              </a:spcBef>
              <a:buClr>
                <a:srgbClr val="FFFFFF"/>
              </a:buClr>
            </a:pPr>
            <a:r>
              <a:rPr lang="en-US" sz="1100" dirty="0"/>
              <a:t>ICNO</a:t>
            </a:r>
          </a:p>
        </p:txBody>
      </p:sp>
      <p:pic>
        <p:nvPicPr>
          <p:cNvPr id="43" name="Content Placeholder 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810654" y="4821772"/>
            <a:ext cx="794944" cy="418847"/>
          </a:xfrm>
          <a:prstGeom prst="rect">
            <a:avLst/>
          </a:prstGeom>
          <a:ln w="6350">
            <a:solidFill>
              <a:schemeClr val="tx1"/>
            </a:solidFill>
          </a:ln>
        </p:spPr>
      </p:pic>
      <p:sp>
        <p:nvSpPr>
          <p:cNvPr id="44" name="Rectangle 3"/>
          <p:cNvSpPr>
            <a:spLocks noChangeArrowheads="1"/>
          </p:cNvSpPr>
          <p:nvPr/>
        </p:nvSpPr>
        <p:spPr bwMode="auto">
          <a:xfrm>
            <a:off x="6836281" y="3359513"/>
            <a:ext cx="1606210" cy="54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20000"/>
              </a:spcBef>
              <a:buClr>
                <a:srgbClr val="FFFFFF"/>
              </a:buClr>
            </a:pPr>
            <a:r>
              <a:rPr lang="mn-MN" sz="1400" b="1" dirty="0">
                <a:solidFill>
                  <a:srgbClr val="C00000"/>
                </a:solidFill>
                <a:latin typeface="Arial" panose="020B0604020202020204" pitchFamily="34" charset="0"/>
              </a:rPr>
              <a:t>Байгууллагын чанар аюулгүй байдлын хяналтын хороо</a:t>
            </a:r>
            <a:endParaRPr lang="en-US" sz="1400" b="1" dirty="0">
              <a:solidFill>
                <a:srgbClr val="C00000"/>
              </a:solidFill>
              <a:latin typeface="Arial" panose="020B0604020202020204" pitchFamily="34" charset="0"/>
            </a:endParaRPr>
          </a:p>
        </p:txBody>
      </p:sp>
      <p:sp>
        <p:nvSpPr>
          <p:cNvPr id="45" name="Rectangle 3"/>
          <p:cNvSpPr>
            <a:spLocks noChangeArrowheads="1"/>
          </p:cNvSpPr>
          <p:nvPr/>
        </p:nvSpPr>
        <p:spPr bwMode="auto">
          <a:xfrm>
            <a:off x="6745433" y="2127090"/>
            <a:ext cx="160621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20000"/>
              </a:spcBef>
              <a:buClr>
                <a:srgbClr val="FFFFFF"/>
              </a:buClr>
            </a:pPr>
            <a:r>
              <a:rPr lang="mn-MN" sz="1400" b="1" dirty="0">
                <a:solidFill>
                  <a:srgbClr val="C00000"/>
                </a:solidFill>
                <a:latin typeface="Arial" panose="020B0604020202020204" pitchFamily="34" charset="0"/>
              </a:rPr>
              <a:t>Байгууллагын статистик мэдээлэл</a:t>
            </a:r>
            <a:endParaRPr lang="en-US" sz="1400" b="1" dirty="0">
              <a:solidFill>
                <a:srgbClr val="C00000"/>
              </a:solidFill>
              <a:latin typeface="Arial" panose="020B0604020202020204" pitchFamily="34" charset="0"/>
            </a:endParaRPr>
          </a:p>
        </p:txBody>
      </p:sp>
      <p:sp>
        <p:nvSpPr>
          <p:cNvPr id="46" name="Rectangle 3"/>
          <p:cNvSpPr>
            <a:spLocks noChangeArrowheads="1"/>
          </p:cNvSpPr>
          <p:nvPr/>
        </p:nvSpPr>
        <p:spPr bwMode="auto">
          <a:xfrm>
            <a:off x="6953677" y="631397"/>
            <a:ext cx="1787749" cy="41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20000"/>
              </a:spcBef>
              <a:buClr>
                <a:srgbClr val="FFFFFF"/>
              </a:buClr>
            </a:pPr>
            <a:r>
              <a:rPr lang="mn-MN" sz="800" b="1" dirty="0">
                <a:latin typeface="Arial" panose="020B0604020202020204" pitchFamily="34" charset="0"/>
              </a:rPr>
              <a:t>ҮНДЭСНИЙ ХЭМЖЭЭНИЙ ХЯНАЛТЫН ПЛАТФОРМ</a:t>
            </a:r>
            <a:endParaRPr lang="en-US" sz="800" b="1" dirty="0"/>
          </a:p>
        </p:txBody>
      </p:sp>
      <p:pic>
        <p:nvPicPr>
          <p:cNvPr id="4" name="Picture 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330194" y="4714466"/>
            <a:ext cx="891815" cy="891815"/>
          </a:xfrm>
          <a:prstGeom prst="rect">
            <a:avLst/>
          </a:prstGeom>
        </p:spPr>
      </p:pic>
      <p:sp>
        <p:nvSpPr>
          <p:cNvPr id="5" name="Rectangle 4"/>
          <p:cNvSpPr/>
          <p:nvPr/>
        </p:nvSpPr>
        <p:spPr>
          <a:xfrm>
            <a:off x="4117762" y="5149774"/>
            <a:ext cx="1146339" cy="307777"/>
          </a:xfrm>
          <a:prstGeom prst="rect">
            <a:avLst/>
          </a:prstGeom>
        </p:spPr>
        <p:txBody>
          <a:bodyPr wrap="none">
            <a:spAutoFit/>
          </a:bodyPr>
          <a:lstStyle/>
          <a:p>
            <a:pPr algn="ctr">
              <a:spcBef>
                <a:spcPct val="20000"/>
              </a:spcBef>
              <a:buClr>
                <a:srgbClr val="FFFFFF"/>
              </a:buClr>
            </a:pPr>
            <a:r>
              <a:rPr lang="en-US" sz="1400" dirty="0">
                <a:solidFill>
                  <a:srgbClr val="C00000"/>
                </a:solidFill>
              </a:rPr>
              <a:t>WIT minutes</a:t>
            </a:r>
          </a:p>
        </p:txBody>
      </p:sp>
      <p:pic>
        <p:nvPicPr>
          <p:cNvPr id="7" name="Picture 6"/>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781770" y="5711490"/>
            <a:ext cx="294299" cy="432056"/>
          </a:xfrm>
          <a:prstGeom prst="rect">
            <a:avLst/>
          </a:prstGeom>
        </p:spPr>
      </p:pic>
      <p:sp>
        <p:nvSpPr>
          <p:cNvPr id="47" name="Rectangle 3"/>
          <p:cNvSpPr>
            <a:spLocks noChangeArrowheads="1"/>
          </p:cNvSpPr>
          <p:nvPr/>
        </p:nvSpPr>
        <p:spPr bwMode="auto">
          <a:xfrm>
            <a:off x="10024347" y="5683867"/>
            <a:ext cx="66100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20000"/>
              </a:spcBef>
              <a:buClr>
                <a:srgbClr val="FFFFFF"/>
              </a:buClr>
            </a:pPr>
            <a:r>
              <a:rPr lang="en-US" sz="1100" dirty="0"/>
              <a:t>QM liaison NO</a:t>
            </a:r>
          </a:p>
        </p:txBody>
      </p:sp>
      <p:pic>
        <p:nvPicPr>
          <p:cNvPr id="8" name="Picture 7"/>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914635" y="2046639"/>
            <a:ext cx="860946" cy="860946"/>
          </a:xfrm>
          <a:prstGeom prst="rect">
            <a:avLst/>
          </a:prstGeom>
        </p:spPr>
      </p:pic>
      <p:sp>
        <p:nvSpPr>
          <p:cNvPr id="48" name="Rectangle 47"/>
          <p:cNvSpPr/>
          <p:nvPr/>
        </p:nvSpPr>
        <p:spPr>
          <a:xfrm>
            <a:off x="8873150" y="2759153"/>
            <a:ext cx="1095172" cy="276999"/>
          </a:xfrm>
          <a:prstGeom prst="rect">
            <a:avLst/>
          </a:prstGeom>
        </p:spPr>
        <p:txBody>
          <a:bodyPr wrap="none">
            <a:spAutoFit/>
          </a:bodyPr>
          <a:lstStyle/>
          <a:p>
            <a:pPr algn="ctr">
              <a:spcBef>
                <a:spcPct val="20000"/>
              </a:spcBef>
              <a:buClr>
                <a:srgbClr val="FFFFFF"/>
              </a:buClr>
            </a:pPr>
            <a:r>
              <a:rPr lang="mn-MN" sz="1200" b="1" dirty="0"/>
              <a:t>Чанарын баг</a:t>
            </a:r>
            <a:r>
              <a:rPr lang="en-US" sz="1200" b="1" dirty="0"/>
              <a:t> </a:t>
            </a:r>
          </a:p>
        </p:txBody>
      </p:sp>
      <p:sp>
        <p:nvSpPr>
          <p:cNvPr id="15" name="Right Arrow 14"/>
          <p:cNvSpPr/>
          <p:nvPr/>
        </p:nvSpPr>
        <p:spPr>
          <a:xfrm>
            <a:off x="8114895" y="2485046"/>
            <a:ext cx="485324" cy="171584"/>
          </a:xfrm>
          <a:prstGeom prst="righ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894976" y="739492"/>
            <a:ext cx="850606" cy="813444"/>
          </a:xfrm>
          <a:prstGeom prst="rect">
            <a:avLst/>
          </a:prstGeom>
        </p:spPr>
      </p:pic>
      <p:pic>
        <p:nvPicPr>
          <p:cNvPr id="26" name="Picture 25"/>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200360" y="1046820"/>
            <a:ext cx="268628" cy="329285"/>
          </a:xfrm>
          <a:prstGeom prst="rect">
            <a:avLst/>
          </a:prstGeom>
        </p:spPr>
      </p:pic>
      <p:sp>
        <p:nvSpPr>
          <p:cNvPr id="51" name="Up Arrow 50"/>
          <p:cNvSpPr/>
          <p:nvPr/>
        </p:nvSpPr>
        <p:spPr>
          <a:xfrm>
            <a:off x="9251850" y="1704520"/>
            <a:ext cx="165649" cy="236545"/>
          </a:xfrm>
          <a:prstGeom prst="up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6" name="Rectangle 35"/>
          <p:cNvSpPr/>
          <p:nvPr/>
        </p:nvSpPr>
        <p:spPr>
          <a:xfrm>
            <a:off x="9611995" y="824540"/>
            <a:ext cx="1145993" cy="830997"/>
          </a:xfrm>
          <a:prstGeom prst="rect">
            <a:avLst/>
          </a:prstGeom>
        </p:spPr>
        <p:txBody>
          <a:bodyPr wrap="square">
            <a:spAutoFit/>
          </a:bodyPr>
          <a:lstStyle/>
          <a:p>
            <a:pPr algn="ctr">
              <a:spcBef>
                <a:spcPct val="20000"/>
              </a:spcBef>
              <a:buClr>
                <a:srgbClr val="FFFFFF"/>
              </a:buClr>
            </a:pPr>
            <a:r>
              <a:rPr lang="mn-MN" sz="1200" b="1" dirty="0"/>
              <a:t>Орон нутгийн чанарын хяналтын нэгж</a:t>
            </a:r>
            <a:endParaRPr lang="en-US" sz="1200" b="1" dirty="0"/>
          </a:p>
        </p:txBody>
      </p:sp>
      <p:sp>
        <p:nvSpPr>
          <p:cNvPr id="39" name="Left Arrow 38"/>
          <p:cNvSpPr/>
          <p:nvPr/>
        </p:nvSpPr>
        <p:spPr>
          <a:xfrm rot="2014106">
            <a:off x="7456425" y="1616776"/>
            <a:ext cx="1273639" cy="161649"/>
          </a:xfrm>
          <a:prstGeom prst="lef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906665" y="1989750"/>
            <a:ext cx="3557384" cy="307777"/>
          </a:xfrm>
          <a:prstGeom prst="rect">
            <a:avLst/>
          </a:prstGeom>
          <a:solidFill>
            <a:schemeClr val="tx1"/>
          </a:solidFill>
        </p:spPr>
        <p:txBody>
          <a:bodyPr wrap="none">
            <a:spAutoFit/>
          </a:bodyPr>
          <a:lstStyle/>
          <a:p>
            <a:pPr algn="ctr">
              <a:spcBef>
                <a:spcPct val="20000"/>
              </a:spcBef>
              <a:buClr>
                <a:srgbClr val="FFFFFF"/>
              </a:buClr>
            </a:pPr>
            <a:r>
              <a:rPr lang="mn-MN" sz="1400" b="1" dirty="0">
                <a:solidFill>
                  <a:schemeClr val="bg1"/>
                </a:solidFill>
              </a:rPr>
              <a:t>Орон нутгийн эрүүл мэндийн байгууллага</a:t>
            </a:r>
            <a:endParaRPr lang="en-US" sz="1400" b="1" dirty="0">
              <a:solidFill>
                <a:schemeClr val="bg1"/>
              </a:solidFill>
            </a:endParaRPr>
          </a:p>
        </p:txBody>
      </p:sp>
      <p:sp>
        <p:nvSpPr>
          <p:cNvPr id="55" name="Rectangle 54"/>
          <p:cNvSpPr/>
          <p:nvPr/>
        </p:nvSpPr>
        <p:spPr>
          <a:xfrm>
            <a:off x="9692984" y="2424036"/>
            <a:ext cx="2674970" cy="261610"/>
          </a:xfrm>
          <a:prstGeom prst="rect">
            <a:avLst/>
          </a:prstGeom>
        </p:spPr>
        <p:txBody>
          <a:bodyPr wrap="square">
            <a:spAutoFit/>
          </a:bodyPr>
          <a:lstStyle/>
          <a:p>
            <a:pPr algn="ctr">
              <a:spcBef>
                <a:spcPct val="20000"/>
              </a:spcBef>
              <a:buClr>
                <a:srgbClr val="FFFFFF"/>
              </a:buClr>
            </a:pPr>
            <a:r>
              <a:rPr lang="mn-MN" sz="1100" b="0" i="0" dirty="0">
                <a:solidFill>
                  <a:srgbClr val="000000"/>
                </a:solidFill>
                <a:effectLst/>
                <a:latin typeface="Roboto"/>
              </a:rPr>
              <a:t>Мэдээллийн тандалт ба хяналт </a:t>
            </a:r>
            <a:endParaRPr lang="en-US" sz="1100" dirty="0">
              <a:solidFill>
                <a:srgbClr val="C00000"/>
              </a:solidFill>
            </a:endParaRPr>
          </a:p>
        </p:txBody>
      </p:sp>
      <p:sp>
        <p:nvSpPr>
          <p:cNvPr id="56" name="Rectangle 55"/>
          <p:cNvSpPr/>
          <p:nvPr/>
        </p:nvSpPr>
        <p:spPr>
          <a:xfrm>
            <a:off x="8920577" y="417659"/>
            <a:ext cx="2289409" cy="464743"/>
          </a:xfrm>
          <a:prstGeom prst="rect">
            <a:avLst/>
          </a:prstGeom>
        </p:spPr>
        <p:txBody>
          <a:bodyPr wrap="none">
            <a:spAutoFit/>
          </a:bodyPr>
          <a:lstStyle/>
          <a:p>
            <a:pPr algn="ctr">
              <a:spcBef>
                <a:spcPct val="20000"/>
              </a:spcBef>
              <a:buClr>
                <a:srgbClr val="FFFFFF"/>
              </a:buClr>
            </a:pPr>
            <a:r>
              <a:rPr lang="mn-MN" sz="1100" b="0" i="0" dirty="0">
                <a:solidFill>
                  <a:srgbClr val="000000"/>
                </a:solidFill>
                <a:effectLst/>
                <a:latin typeface="Roboto"/>
              </a:rPr>
              <a:t>Мэдээллийн тандалт ба хяналт </a:t>
            </a:r>
            <a:endParaRPr lang="en-US" sz="1100" dirty="0">
              <a:solidFill>
                <a:srgbClr val="C00000"/>
              </a:solidFill>
            </a:endParaRPr>
          </a:p>
          <a:p>
            <a:pPr algn="ctr">
              <a:spcBef>
                <a:spcPct val="20000"/>
              </a:spcBef>
              <a:buClr>
                <a:srgbClr val="FFFFFF"/>
              </a:buClr>
            </a:pPr>
            <a:endParaRPr lang="en-US" sz="1100" dirty="0">
              <a:solidFill>
                <a:srgbClr val="C00000"/>
              </a:solidFill>
            </a:endParaRPr>
          </a:p>
        </p:txBody>
      </p:sp>
      <p:sp>
        <p:nvSpPr>
          <p:cNvPr id="57" name="Rectangle 56"/>
          <p:cNvSpPr/>
          <p:nvPr/>
        </p:nvSpPr>
        <p:spPr>
          <a:xfrm>
            <a:off x="7055358" y="1104651"/>
            <a:ext cx="1847237" cy="307777"/>
          </a:xfrm>
          <a:prstGeom prst="rect">
            <a:avLst/>
          </a:prstGeom>
        </p:spPr>
        <p:txBody>
          <a:bodyPr wrap="none">
            <a:spAutoFit/>
          </a:bodyPr>
          <a:lstStyle/>
          <a:p>
            <a:pPr algn="ctr">
              <a:spcBef>
                <a:spcPct val="20000"/>
              </a:spcBef>
              <a:buClr>
                <a:srgbClr val="FFFFFF"/>
              </a:buClr>
            </a:pPr>
            <a:r>
              <a:rPr lang="mn-MN" sz="1400" b="1" dirty="0">
                <a:solidFill>
                  <a:srgbClr val="FF0000"/>
                </a:solidFill>
              </a:rPr>
              <a:t>6 САР ТУТАМ ХЯНАХ</a:t>
            </a:r>
            <a:endParaRPr lang="en-US" sz="1400" b="1" dirty="0">
              <a:solidFill>
                <a:srgbClr val="FF0000"/>
              </a:solidFill>
            </a:endParaRPr>
          </a:p>
        </p:txBody>
      </p:sp>
      <p:sp>
        <p:nvSpPr>
          <p:cNvPr id="58" name="Rectangle 57"/>
          <p:cNvSpPr/>
          <p:nvPr/>
        </p:nvSpPr>
        <p:spPr>
          <a:xfrm>
            <a:off x="5600804" y="499850"/>
            <a:ext cx="1636987" cy="430887"/>
          </a:xfrm>
          <a:prstGeom prst="rect">
            <a:avLst/>
          </a:prstGeom>
        </p:spPr>
        <p:txBody>
          <a:bodyPr wrap="none">
            <a:spAutoFit/>
          </a:bodyPr>
          <a:lstStyle/>
          <a:p>
            <a:pPr algn="ctr">
              <a:spcBef>
                <a:spcPct val="20000"/>
              </a:spcBef>
              <a:buClr>
                <a:srgbClr val="FFFFFF"/>
              </a:buClr>
            </a:pPr>
            <a:r>
              <a:rPr lang="mn-MN" sz="1000" b="1" dirty="0">
                <a:latin typeface="Arial" panose="020B0604020202020204" pitchFamily="34" charset="0"/>
                <a:cs typeface="Arial" panose="020B0604020202020204" pitchFamily="34" charset="0"/>
              </a:rPr>
              <a:t>Чанар аюулгүй байдал</a:t>
            </a:r>
          </a:p>
          <a:p>
            <a:pPr algn="ctr">
              <a:spcBef>
                <a:spcPct val="20000"/>
              </a:spcBef>
              <a:buClr>
                <a:srgbClr val="FFFFFF"/>
              </a:buClr>
            </a:pPr>
            <a:r>
              <a:rPr lang="mn-MN" sz="1000" b="1" dirty="0">
                <a:latin typeface="Arial" panose="020B0604020202020204" pitchFamily="34" charset="0"/>
                <a:cs typeface="Arial" panose="020B0604020202020204" pitchFamily="34" charset="0"/>
              </a:rPr>
              <a:t> хариуцсан дарга</a:t>
            </a:r>
            <a:endParaRPr lang="en-US" sz="1000" b="1" dirty="0">
              <a:latin typeface="Arial" panose="020B0604020202020204" pitchFamily="34" charset="0"/>
              <a:cs typeface="Arial" panose="020B0604020202020204" pitchFamily="34" charset="0"/>
            </a:endParaRPr>
          </a:p>
        </p:txBody>
      </p:sp>
      <p:sp>
        <p:nvSpPr>
          <p:cNvPr id="59" name="Rectangle 58"/>
          <p:cNvSpPr/>
          <p:nvPr/>
        </p:nvSpPr>
        <p:spPr>
          <a:xfrm>
            <a:off x="2328034" y="1894452"/>
            <a:ext cx="3609596" cy="2591479"/>
          </a:xfrm>
          <a:prstGeom prst="rect">
            <a:avLst/>
          </a:prstGeom>
        </p:spPr>
        <p:txBody>
          <a:bodyPr wrap="square">
            <a:spAutoFit/>
          </a:bodyPr>
          <a:lstStyle/>
          <a:p>
            <a:pPr>
              <a:spcBef>
                <a:spcPct val="20000"/>
              </a:spcBef>
              <a:buClr>
                <a:srgbClr val="FFFFFF"/>
              </a:buClr>
            </a:pPr>
            <a:r>
              <a:rPr lang="mn-MN" sz="1400" dirty="0">
                <a:latin typeface="Arial" panose="020B0604020202020204" pitchFamily="34" charset="0"/>
                <a:cs typeface="Arial" panose="020B0604020202020204" pitchFamily="34" charset="0"/>
              </a:rPr>
              <a:t>Сургалт эрхлэгч эмнэлгүүд</a:t>
            </a:r>
            <a:endParaRPr lang="en-US" sz="1400" dirty="0">
              <a:latin typeface="Arial" panose="020B0604020202020204" pitchFamily="34" charset="0"/>
              <a:cs typeface="Arial" panose="020B0604020202020204" pitchFamily="34" charset="0"/>
            </a:endParaRPr>
          </a:p>
          <a:p>
            <a:pPr>
              <a:spcBef>
                <a:spcPct val="20000"/>
              </a:spcBef>
              <a:buClr>
                <a:srgbClr val="FFFFFF"/>
              </a:buClr>
            </a:pPr>
            <a:r>
              <a:rPr lang="mn-MN" sz="1400" dirty="0">
                <a:latin typeface="Arial" panose="020B0604020202020204" pitchFamily="34" charset="0"/>
                <a:cs typeface="Arial" panose="020B0604020202020204" pitchFamily="34" charset="0"/>
              </a:rPr>
              <a:t>Төв эмнэлэг</a:t>
            </a:r>
          </a:p>
          <a:p>
            <a:pPr>
              <a:spcBef>
                <a:spcPct val="20000"/>
              </a:spcBef>
              <a:buClr>
                <a:srgbClr val="FFFFFF"/>
              </a:buClr>
            </a:pPr>
            <a:r>
              <a:rPr lang="mn-MN" sz="1400" dirty="0">
                <a:latin typeface="Arial" panose="020B0604020202020204" pitchFamily="34" charset="0"/>
                <a:cs typeface="Arial" panose="020B0604020202020204" pitchFamily="34" charset="0"/>
              </a:rPr>
              <a:t>Тусгай мэргэжлийн төв</a:t>
            </a:r>
          </a:p>
          <a:p>
            <a:pPr>
              <a:spcBef>
                <a:spcPct val="20000"/>
              </a:spcBef>
              <a:buClr>
                <a:srgbClr val="FFFFFF"/>
              </a:buClr>
            </a:pPr>
            <a:r>
              <a:rPr lang="mn-MN" sz="1400" dirty="0">
                <a:latin typeface="Arial" panose="020B0604020202020204" pitchFamily="34" charset="0"/>
                <a:cs typeface="Arial" panose="020B0604020202020204" pitchFamily="34" charset="0"/>
              </a:rPr>
              <a:t>Орон нутгийн эрүүл мэндийн байгууллага</a:t>
            </a:r>
            <a:endParaRPr lang="en-US" sz="1400" dirty="0">
              <a:latin typeface="Arial" panose="020B0604020202020204" pitchFamily="34" charset="0"/>
              <a:cs typeface="Arial" panose="020B0604020202020204" pitchFamily="34" charset="0"/>
            </a:endParaRPr>
          </a:p>
          <a:p>
            <a:pPr>
              <a:spcBef>
                <a:spcPct val="20000"/>
              </a:spcBef>
              <a:buClr>
                <a:srgbClr val="FFFFFF"/>
              </a:buClr>
            </a:pPr>
            <a:r>
              <a:rPr lang="mn-MN" sz="1400" dirty="0">
                <a:latin typeface="Arial" panose="020B0604020202020204" pitchFamily="34" charset="0"/>
                <a:cs typeface="Arial" panose="020B0604020202020204" pitchFamily="34" charset="0"/>
              </a:rPr>
              <a:t>Дүүргийн нэгдсэн эмнэлгүүд</a:t>
            </a:r>
            <a:endParaRPr lang="en-US" sz="1400" dirty="0">
              <a:latin typeface="Arial" panose="020B0604020202020204" pitchFamily="34" charset="0"/>
              <a:cs typeface="Arial" panose="020B0604020202020204" pitchFamily="34" charset="0"/>
            </a:endParaRPr>
          </a:p>
          <a:p>
            <a:pPr>
              <a:spcBef>
                <a:spcPct val="20000"/>
              </a:spcBef>
              <a:buClr>
                <a:srgbClr val="FFFFFF"/>
              </a:buClr>
            </a:pPr>
            <a:r>
              <a:rPr lang="mn-MN" sz="1400" dirty="0">
                <a:latin typeface="Arial" panose="020B0604020202020204" pitchFamily="34" charset="0"/>
                <a:cs typeface="Arial" panose="020B0604020202020204" pitchFamily="34" charset="0"/>
              </a:rPr>
              <a:t>Өрхийн эмнэлэг </a:t>
            </a:r>
            <a:endParaRPr lang="en-US" sz="1400" dirty="0">
              <a:latin typeface="Arial" panose="020B0604020202020204" pitchFamily="34" charset="0"/>
              <a:cs typeface="Arial" panose="020B0604020202020204" pitchFamily="34" charset="0"/>
            </a:endParaRPr>
          </a:p>
          <a:p>
            <a:pPr>
              <a:spcBef>
                <a:spcPct val="20000"/>
              </a:spcBef>
              <a:buClr>
                <a:srgbClr val="FFFFFF"/>
              </a:buClr>
            </a:pPr>
            <a:r>
              <a:rPr lang="en-US" sz="1400" dirty="0">
                <a:latin typeface="Arial" panose="020B0604020202020204" pitchFamily="34" charset="0"/>
                <a:cs typeface="Arial" panose="020B0604020202020204" pitchFamily="34" charset="0"/>
              </a:rPr>
              <a:t>(48 </a:t>
            </a:r>
            <a:r>
              <a:rPr lang="mn-MN" sz="1400" dirty="0">
                <a:latin typeface="Arial" panose="020B0604020202020204" pitchFamily="34" charset="0"/>
                <a:cs typeface="Arial" panose="020B0604020202020204" pitchFamily="34" charset="0"/>
              </a:rPr>
              <a:t>эмнэлэг</a:t>
            </a:r>
            <a:r>
              <a:rPr lang="en-US" sz="1400" dirty="0">
                <a:latin typeface="Arial" panose="020B0604020202020204" pitchFamily="34" charset="0"/>
                <a:cs typeface="Arial" panose="020B0604020202020204" pitchFamily="34" charset="0"/>
              </a:rPr>
              <a:t>)</a:t>
            </a:r>
          </a:p>
          <a:p>
            <a:pPr>
              <a:spcBef>
                <a:spcPct val="20000"/>
              </a:spcBef>
              <a:buClr>
                <a:srgbClr val="FFFFFF"/>
              </a:buClr>
            </a:pPr>
            <a:endParaRPr lang="mn-MN" sz="1400" b="1" dirty="0">
              <a:solidFill>
                <a:srgbClr val="FF0000"/>
              </a:solidFill>
            </a:endParaRPr>
          </a:p>
          <a:p>
            <a:pPr>
              <a:spcBef>
                <a:spcPct val="20000"/>
              </a:spcBef>
              <a:buClr>
                <a:srgbClr val="FFFFFF"/>
              </a:buClr>
            </a:pPr>
            <a:r>
              <a:rPr lang="mn-MN" sz="1400" b="1" dirty="0">
                <a:solidFill>
                  <a:srgbClr val="FF0000"/>
                </a:solidFill>
              </a:rPr>
              <a:t>УЛИРАЛ ТУТАМ ХЯНАХ</a:t>
            </a:r>
            <a:endParaRPr lang="en-US" sz="1400" b="1" dirty="0">
              <a:solidFill>
                <a:srgbClr val="FF0000"/>
              </a:solidFill>
            </a:endParaRPr>
          </a:p>
        </p:txBody>
      </p:sp>
      <p:sp>
        <p:nvSpPr>
          <p:cNvPr id="60" name="Rectangle 59"/>
          <p:cNvSpPr/>
          <p:nvPr/>
        </p:nvSpPr>
        <p:spPr>
          <a:xfrm rot="16200000">
            <a:off x="491330" y="2781015"/>
            <a:ext cx="3117592" cy="307777"/>
          </a:xfrm>
          <a:prstGeom prst="rect">
            <a:avLst/>
          </a:prstGeom>
          <a:solidFill>
            <a:schemeClr val="tx1"/>
          </a:solidFill>
        </p:spPr>
        <p:txBody>
          <a:bodyPr wrap="square">
            <a:spAutoFit/>
          </a:bodyPr>
          <a:lstStyle/>
          <a:p>
            <a:pPr algn="ctr">
              <a:spcBef>
                <a:spcPct val="20000"/>
              </a:spcBef>
              <a:buClr>
                <a:srgbClr val="FFFFFF"/>
              </a:buClr>
            </a:pPr>
            <a:r>
              <a:rPr lang="en-US" sz="1400" b="1" dirty="0">
                <a:solidFill>
                  <a:schemeClr val="bg1"/>
                </a:solidFill>
              </a:rPr>
              <a:t>Line Ministry / Central Government</a:t>
            </a:r>
          </a:p>
        </p:txBody>
      </p:sp>
      <p:sp>
        <p:nvSpPr>
          <p:cNvPr id="40" name="Curved Right Arrow 39"/>
          <p:cNvSpPr/>
          <p:nvPr/>
        </p:nvSpPr>
        <p:spPr>
          <a:xfrm rot="21198960">
            <a:off x="5331478" y="1394572"/>
            <a:ext cx="554582" cy="1461970"/>
          </a:xfrm>
          <a:prstGeom prst="curvedRightArrow">
            <a:avLst>
              <a:gd name="adj1" fmla="val 29719"/>
              <a:gd name="adj2" fmla="val 50000"/>
              <a:gd name="adj3" fmla="val 25000"/>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50" name="Curved Right Arrow 49"/>
          <p:cNvSpPr/>
          <p:nvPr/>
        </p:nvSpPr>
        <p:spPr>
          <a:xfrm rot="21297579">
            <a:off x="5117404" y="739493"/>
            <a:ext cx="863388" cy="3985177"/>
          </a:xfrm>
          <a:prstGeom prst="curv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cxnSp>
        <p:nvCxnSpPr>
          <p:cNvPr id="53" name="Straight Arrow Connector 52"/>
          <p:cNvCxnSpPr/>
          <p:nvPr/>
        </p:nvCxnSpPr>
        <p:spPr>
          <a:xfrm>
            <a:off x="4674819" y="1312305"/>
            <a:ext cx="764069" cy="3618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Rectangle 64"/>
          <p:cNvSpPr/>
          <p:nvPr/>
        </p:nvSpPr>
        <p:spPr>
          <a:xfrm>
            <a:off x="2393628" y="1060143"/>
            <a:ext cx="2566408" cy="498598"/>
          </a:xfrm>
          <a:prstGeom prst="rect">
            <a:avLst/>
          </a:prstGeom>
        </p:spPr>
        <p:txBody>
          <a:bodyPr wrap="none">
            <a:spAutoFit/>
          </a:bodyPr>
          <a:lstStyle/>
          <a:p>
            <a:pPr algn="ctr">
              <a:spcBef>
                <a:spcPct val="20000"/>
              </a:spcBef>
              <a:buClr>
                <a:srgbClr val="FFFFFF"/>
              </a:buClr>
            </a:pPr>
            <a:r>
              <a:rPr lang="mn-MN" sz="1200" dirty="0">
                <a:latin typeface="Arial" panose="020B0604020202020204" pitchFamily="34" charset="0"/>
                <a:cs typeface="Arial" panose="020B0604020202020204" pitchFamily="34" charset="0"/>
              </a:rPr>
              <a:t>Байгууллагын хяналтын үзлэгүүд</a:t>
            </a:r>
            <a:endParaRPr lang="en-US" sz="1200" dirty="0">
              <a:latin typeface="Arial" panose="020B0604020202020204" pitchFamily="34" charset="0"/>
              <a:cs typeface="Arial" panose="020B0604020202020204" pitchFamily="34" charset="0"/>
            </a:endParaRPr>
          </a:p>
          <a:p>
            <a:pPr algn="ctr">
              <a:spcBef>
                <a:spcPct val="20000"/>
              </a:spcBef>
              <a:buClr>
                <a:srgbClr val="FFFFFF"/>
              </a:buClr>
            </a:pPr>
            <a:r>
              <a:rPr lang="en-US" sz="1200" dirty="0">
                <a:solidFill>
                  <a:srgbClr val="C00000"/>
                </a:solidFill>
                <a:latin typeface="Arial" panose="020B0604020202020204" pitchFamily="34" charset="0"/>
                <a:cs typeface="Arial" panose="020B0604020202020204" pitchFamily="34" charset="0"/>
              </a:rPr>
              <a:t>(I</a:t>
            </a:r>
            <a:r>
              <a:rPr lang="mn-MN" sz="1200" dirty="0">
                <a:solidFill>
                  <a:srgbClr val="C00000"/>
                </a:solidFill>
                <a:latin typeface="Arial" panose="020B0604020202020204" pitchFamily="34" charset="0"/>
                <a:cs typeface="Arial" panose="020B0604020202020204" pitchFamily="34" charset="0"/>
              </a:rPr>
              <a:t>гадаад, дотоод багууд</a:t>
            </a:r>
            <a:r>
              <a:rPr lang="en-US" sz="1200" dirty="0">
                <a:solidFill>
                  <a:srgbClr val="C00000"/>
                </a:solidFill>
                <a:latin typeface="Arial" panose="020B0604020202020204" pitchFamily="34" charset="0"/>
                <a:cs typeface="Arial" panose="020B0604020202020204" pitchFamily="34" charset="0"/>
              </a:rPr>
              <a:t>)</a:t>
            </a:r>
          </a:p>
        </p:txBody>
      </p:sp>
      <p:cxnSp>
        <p:nvCxnSpPr>
          <p:cNvPr id="67" name="Straight Arrow Connector 66"/>
          <p:cNvCxnSpPr/>
          <p:nvPr/>
        </p:nvCxnSpPr>
        <p:spPr>
          <a:xfrm>
            <a:off x="4843088" y="888216"/>
            <a:ext cx="609600" cy="1124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3" name="Rectangle 72"/>
          <p:cNvSpPr/>
          <p:nvPr/>
        </p:nvSpPr>
        <p:spPr>
          <a:xfrm>
            <a:off x="3155328" y="645543"/>
            <a:ext cx="184730" cy="307777"/>
          </a:xfrm>
          <a:prstGeom prst="rect">
            <a:avLst/>
          </a:prstGeom>
        </p:spPr>
        <p:txBody>
          <a:bodyPr wrap="none">
            <a:spAutoFit/>
          </a:bodyPr>
          <a:lstStyle/>
          <a:p>
            <a:pPr algn="ctr">
              <a:spcBef>
                <a:spcPct val="20000"/>
              </a:spcBef>
              <a:buClr>
                <a:srgbClr val="FFFFFF"/>
              </a:buClr>
            </a:pPr>
            <a:endParaRPr lang="en-US" sz="1400" dirty="0">
              <a:solidFill>
                <a:srgbClr val="C00000"/>
              </a:solidFill>
            </a:endParaRPr>
          </a:p>
        </p:txBody>
      </p:sp>
      <p:sp>
        <p:nvSpPr>
          <p:cNvPr id="74" name="Rectangle 73"/>
          <p:cNvSpPr/>
          <p:nvPr/>
        </p:nvSpPr>
        <p:spPr>
          <a:xfrm>
            <a:off x="7016741" y="2766258"/>
            <a:ext cx="1124712" cy="430887"/>
          </a:xfrm>
          <a:prstGeom prst="rect">
            <a:avLst/>
          </a:prstGeom>
        </p:spPr>
        <p:txBody>
          <a:bodyPr wrap="square">
            <a:spAutoFit/>
          </a:bodyPr>
          <a:lstStyle/>
          <a:p>
            <a:pPr algn="ctr">
              <a:spcBef>
                <a:spcPct val="20000"/>
              </a:spcBef>
              <a:buClr>
                <a:srgbClr val="FFFFFF"/>
              </a:buClr>
            </a:pPr>
            <a:r>
              <a:rPr lang="en-US" sz="1000" dirty="0">
                <a:solidFill>
                  <a:srgbClr val="C00000"/>
                </a:solidFill>
              </a:rPr>
              <a:t>Type A &amp; Type B </a:t>
            </a:r>
          </a:p>
          <a:p>
            <a:pPr algn="ctr">
              <a:spcBef>
                <a:spcPct val="20000"/>
              </a:spcBef>
              <a:buClr>
                <a:srgbClr val="FFFFFF"/>
              </a:buClr>
            </a:pPr>
            <a:r>
              <a:rPr lang="en-US" sz="1000" dirty="0">
                <a:solidFill>
                  <a:srgbClr val="C00000"/>
                </a:solidFill>
              </a:rPr>
              <a:t>Base Hospitals</a:t>
            </a:r>
          </a:p>
        </p:txBody>
      </p:sp>
      <p:sp>
        <p:nvSpPr>
          <p:cNvPr id="77" name="Rectangle 76"/>
          <p:cNvSpPr/>
          <p:nvPr/>
        </p:nvSpPr>
        <p:spPr>
          <a:xfrm>
            <a:off x="5528999" y="7595"/>
            <a:ext cx="1755737" cy="307777"/>
          </a:xfrm>
          <a:prstGeom prst="rect">
            <a:avLst/>
          </a:prstGeom>
          <a:solidFill>
            <a:srgbClr val="FF0000"/>
          </a:solidFill>
        </p:spPr>
        <p:txBody>
          <a:bodyPr wrap="none">
            <a:spAutoFit/>
          </a:bodyPr>
          <a:lstStyle/>
          <a:p>
            <a:pPr algn="ctr">
              <a:spcBef>
                <a:spcPct val="20000"/>
              </a:spcBef>
              <a:buClr>
                <a:srgbClr val="FFFFFF"/>
              </a:buClr>
            </a:pPr>
            <a:r>
              <a:rPr lang="mn-MN" sz="1400" b="1" dirty="0">
                <a:solidFill>
                  <a:schemeClr val="bg1"/>
                </a:solidFill>
              </a:rPr>
              <a:t>Үндэсний статистик</a:t>
            </a:r>
            <a:endParaRPr lang="en-US" sz="1400" b="1" dirty="0">
              <a:solidFill>
                <a:schemeClr val="bg1"/>
              </a:solidFill>
            </a:endParaRPr>
          </a:p>
        </p:txBody>
      </p:sp>
      <p:sp>
        <p:nvSpPr>
          <p:cNvPr id="78" name="Up Arrow 77"/>
          <p:cNvSpPr/>
          <p:nvPr/>
        </p:nvSpPr>
        <p:spPr>
          <a:xfrm>
            <a:off x="6344461" y="325890"/>
            <a:ext cx="106126" cy="162089"/>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777" name="Rectangle 32776"/>
          <p:cNvSpPr/>
          <p:nvPr/>
        </p:nvSpPr>
        <p:spPr>
          <a:xfrm>
            <a:off x="2727240" y="836974"/>
            <a:ext cx="783676" cy="276999"/>
          </a:xfrm>
          <a:prstGeom prst="rect">
            <a:avLst/>
          </a:prstGeom>
        </p:spPr>
        <p:txBody>
          <a:bodyPr wrap="none">
            <a:spAutoFit/>
          </a:bodyPr>
          <a:lstStyle/>
          <a:p>
            <a:pPr>
              <a:defRPr/>
            </a:pPr>
            <a:r>
              <a:rPr lang="en-US" sz="1200" dirty="0">
                <a:solidFill>
                  <a:srgbClr val="C00000"/>
                </a:solidFill>
                <a:latin typeface="Arial" panose="020B0604020202020204" pitchFamily="34" charset="0"/>
                <a:cs typeface="Arial" panose="020B0604020202020204" pitchFamily="34" charset="0"/>
              </a:rPr>
              <a:t>(</a:t>
            </a:r>
            <a:r>
              <a:rPr lang="mn-MN" sz="1200" dirty="0">
                <a:solidFill>
                  <a:srgbClr val="C00000"/>
                </a:solidFill>
                <a:latin typeface="Arial" panose="020B0604020202020204" pitchFamily="34" charset="0"/>
                <a:cs typeface="Arial" panose="020B0604020202020204" pitchFamily="34" charset="0"/>
              </a:rPr>
              <a:t>дотоод</a:t>
            </a:r>
            <a:r>
              <a:rPr lang="en-US" sz="1200" dirty="0">
                <a:solidFill>
                  <a:srgbClr val="C00000"/>
                </a:solidFill>
                <a:latin typeface="Arial" panose="020B0604020202020204" pitchFamily="34" charset="0"/>
                <a:cs typeface="Arial" panose="020B0604020202020204" pitchFamily="34" charset="0"/>
              </a:rPr>
              <a:t>)</a:t>
            </a:r>
          </a:p>
        </p:txBody>
      </p:sp>
      <p:pic>
        <p:nvPicPr>
          <p:cNvPr id="69" name="Picture 68"/>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110112" y="3423552"/>
            <a:ext cx="582872" cy="582872"/>
          </a:xfrm>
          <a:prstGeom prst="rect">
            <a:avLst/>
          </a:prstGeom>
        </p:spPr>
      </p:pic>
      <p:sp>
        <p:nvSpPr>
          <p:cNvPr id="6" name="TextBox 5"/>
          <p:cNvSpPr txBox="1"/>
          <p:nvPr/>
        </p:nvSpPr>
        <p:spPr>
          <a:xfrm>
            <a:off x="9097995" y="3935209"/>
            <a:ext cx="885179" cy="369332"/>
          </a:xfrm>
          <a:prstGeom prst="rect">
            <a:avLst/>
          </a:prstGeom>
          <a:noFill/>
        </p:spPr>
        <p:txBody>
          <a:bodyPr wrap="none" rtlCol="0">
            <a:spAutoFit/>
          </a:bodyPr>
          <a:lstStyle/>
          <a:p>
            <a:r>
              <a:rPr lang="en-GB" dirty="0"/>
              <a:t>PMCU</a:t>
            </a:r>
          </a:p>
        </p:txBody>
      </p:sp>
      <p:sp>
        <p:nvSpPr>
          <p:cNvPr id="29" name="Down Arrow 28"/>
          <p:cNvSpPr/>
          <p:nvPr/>
        </p:nvSpPr>
        <p:spPr>
          <a:xfrm>
            <a:off x="9303339" y="3216335"/>
            <a:ext cx="165649" cy="1923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9554250" y="3276156"/>
            <a:ext cx="1176903" cy="523220"/>
          </a:xfrm>
          <a:prstGeom prst="rect">
            <a:avLst/>
          </a:prstGeom>
          <a:noFill/>
        </p:spPr>
        <p:txBody>
          <a:bodyPr wrap="square" rtlCol="0">
            <a:spAutoFit/>
          </a:bodyPr>
          <a:lstStyle/>
          <a:p>
            <a:r>
              <a:rPr lang="mn-MN" sz="1400" dirty="0"/>
              <a:t>Хяналтын хуудас</a:t>
            </a:r>
            <a:endParaRPr lang="en-GB" sz="1400" dirty="0"/>
          </a:p>
        </p:txBody>
      </p:sp>
    </p:spTree>
    <p:extLst>
      <p:ext uri="{BB962C8B-B14F-4D97-AF65-F5344CB8AC3E}">
        <p14:creationId xmlns:p14="http://schemas.microsoft.com/office/powerpoint/2010/main" val="1278245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2B45E7-A8E4-4D44-B058-55D352EB0DA6}"/>
              </a:ext>
            </a:extLst>
          </p:cNvPr>
          <p:cNvSpPr>
            <a:spLocks noGrp="1"/>
          </p:cNvSpPr>
          <p:nvPr>
            <p:ph type="title"/>
          </p:nvPr>
        </p:nvSpPr>
        <p:spPr>
          <a:xfrm>
            <a:off x="223384" y="878778"/>
            <a:ext cx="2577644" cy="1389880"/>
          </a:xfrm>
        </p:spPr>
        <p:txBody>
          <a:bodyPr>
            <a:noAutofit/>
          </a:bodyPr>
          <a:lstStyle/>
          <a:p>
            <a:pPr algn="ctr"/>
            <a:r>
              <a:rPr lang="mn-MN" sz="2400" b="1" dirty="0">
                <a:latin typeface="Arial" panose="020B0604020202020204" pitchFamily="34" charset="0"/>
                <a:cs typeface="Arial" panose="020B0604020202020204" pitchFamily="34" charset="0"/>
              </a:rPr>
              <a:t>Нөхцөл байдлын дүн шинжилгээ 2015</a:t>
            </a:r>
            <a:endParaRPr lang="en-US" sz="24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F581975A-C3F6-4E17-8BF0-A6BCC829A8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8328" y="637308"/>
            <a:ext cx="8496194" cy="6220691"/>
          </a:xfrm>
          <a:prstGeom prst="rect">
            <a:avLst/>
          </a:prstGeom>
        </p:spPr>
      </p:pic>
    </p:spTree>
    <p:extLst>
      <p:ext uri="{BB962C8B-B14F-4D97-AF65-F5344CB8AC3E}">
        <p14:creationId xmlns:p14="http://schemas.microsoft.com/office/powerpoint/2010/main" val="2631847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9FF7A3-E516-4C6D-9ACB-2A8AAB927C6C}"/>
              </a:ext>
            </a:extLst>
          </p:cNvPr>
          <p:cNvSpPr>
            <a:spLocks noGrp="1"/>
          </p:cNvSpPr>
          <p:nvPr>
            <p:ph type="title"/>
          </p:nvPr>
        </p:nvSpPr>
        <p:spPr>
          <a:xfrm>
            <a:off x="581192" y="132313"/>
            <a:ext cx="11029616" cy="1188720"/>
          </a:xfrm>
        </p:spPr>
        <p:txBody>
          <a:bodyPr>
            <a:normAutofit/>
          </a:bodyPr>
          <a:lstStyle/>
          <a:p>
            <a:r>
              <a:rPr lang="mn-MN" sz="2400" b="1" i="0" dirty="0">
                <a:solidFill>
                  <a:srgbClr val="000000"/>
                </a:solidFill>
                <a:effectLst/>
                <a:latin typeface="Arial" panose="020B0604020202020204" pitchFamily="34" charset="0"/>
                <a:cs typeface="Arial" panose="020B0604020202020204" pitchFamily="34" charset="0"/>
              </a:rPr>
              <a:t>Тулгарсан Сорилт, бэрхшээлүүд</a:t>
            </a:r>
            <a:endParaRPr lang="en-US" sz="24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 xmlns:a16="http://schemas.microsoft.com/office/drawing/2014/main" id="{7CED99D3-ECB0-4DFA-9AC2-7A9C0E62CAF3}"/>
              </a:ext>
            </a:extLst>
          </p:cNvPr>
          <p:cNvSpPr>
            <a:spLocks noGrp="1"/>
          </p:cNvSpPr>
          <p:nvPr>
            <p:ph idx="1"/>
          </p:nvPr>
        </p:nvSpPr>
        <p:spPr>
          <a:xfrm>
            <a:off x="581192" y="1890876"/>
            <a:ext cx="11029615" cy="4071222"/>
          </a:xfrm>
        </p:spPr>
        <p:txBody>
          <a:bodyPr>
            <a:normAutofit fontScale="92500" lnSpcReduction="20000"/>
          </a:bodyPr>
          <a:lstStyle/>
          <a:p>
            <a:pPr marL="0" indent="0">
              <a:buNone/>
            </a:pPr>
            <a:endParaRPr lang="en-US" sz="2200" dirty="0">
              <a:solidFill>
                <a:schemeClr val="bg2">
                  <a:lumMod val="10000"/>
                </a:schemeClr>
              </a:solidFill>
              <a:highlight>
                <a:srgbClr val="FFFF00"/>
              </a:highlight>
              <a:latin typeface="Arial" panose="020B0604020202020204" pitchFamily="34" charset="0"/>
              <a:cs typeface="Arial" panose="020B0604020202020204" pitchFamily="34" charset="0"/>
            </a:endParaRPr>
          </a:p>
          <a:p>
            <a:r>
              <a:rPr lang="mn-MN" sz="2200" b="0" i="0" dirty="0">
                <a:solidFill>
                  <a:srgbClr val="000000"/>
                </a:solidFill>
                <a:effectLst/>
                <a:latin typeface="Arial" panose="020B0604020202020204" pitchFamily="34" charset="0"/>
                <a:cs typeface="Arial" panose="020B0604020202020204" pitchFamily="34" charset="0"/>
              </a:rPr>
              <a:t>Бүх тохиолдлыг мэдээлэх, түүнд  дүн шинжилгээ хийх </a:t>
            </a:r>
            <a:r>
              <a:rPr lang="mn-MN" sz="2200" b="1" i="0" dirty="0">
                <a:solidFill>
                  <a:srgbClr val="000000"/>
                </a:solidFill>
                <a:effectLst/>
                <a:latin typeface="Arial" panose="020B0604020202020204" pitchFamily="34" charset="0"/>
                <a:cs typeface="Arial" panose="020B0604020202020204" pitchFamily="34" charset="0"/>
              </a:rPr>
              <a:t>механизмыг</a:t>
            </a:r>
            <a:r>
              <a:rPr lang="mn-MN" sz="2200" b="0" i="0" dirty="0">
                <a:solidFill>
                  <a:srgbClr val="000000"/>
                </a:solidFill>
                <a:effectLst/>
                <a:latin typeface="Arial" panose="020B0604020202020204" pitchFamily="34" charset="0"/>
                <a:cs typeface="Arial" panose="020B0604020202020204" pitchFamily="34" charset="0"/>
              </a:rPr>
              <a:t> бий </a:t>
            </a:r>
            <a:r>
              <a:rPr lang="mn-MN" sz="2200" b="0" i="0" dirty="0" smtClean="0">
                <a:solidFill>
                  <a:srgbClr val="000000"/>
                </a:solidFill>
                <a:effectLst/>
                <a:latin typeface="Arial" panose="020B0604020202020204" pitchFamily="34" charset="0"/>
                <a:cs typeface="Arial" panose="020B0604020202020204" pitchFamily="34" charset="0"/>
              </a:rPr>
              <a:t>болгох / 2013 оноос ажиллаж эхлээд 2016 онд тохиолдлын бүртгэлийг бий болгосон/.</a:t>
            </a:r>
            <a:endParaRPr lang="mn-MN" sz="2200" b="0" i="0" dirty="0">
              <a:solidFill>
                <a:srgbClr val="000000"/>
              </a:solidFill>
              <a:effectLst/>
              <a:latin typeface="Arial" panose="020B0604020202020204" pitchFamily="34" charset="0"/>
              <a:cs typeface="Arial" panose="020B0604020202020204" pitchFamily="34" charset="0"/>
            </a:endParaRPr>
          </a:p>
          <a:p>
            <a:r>
              <a:rPr lang="mn-MN" sz="2200" b="0" i="0" dirty="0">
                <a:solidFill>
                  <a:srgbClr val="000000"/>
                </a:solidFill>
                <a:effectLst/>
                <a:latin typeface="Arial" panose="020B0604020202020204" pitchFamily="34" charset="0"/>
                <a:cs typeface="Arial" panose="020B0604020202020204" pitchFamily="34" charset="0"/>
              </a:rPr>
              <a:t> Байгууллагын удирдлагын тогтворгүй, байнга солигддог байдал / Тохиолдлын бүртгэлд удирдлагын манлайлал чухал байдаг/</a:t>
            </a:r>
          </a:p>
          <a:p>
            <a:r>
              <a:rPr lang="mn-MN" sz="2200" b="0" i="0" dirty="0">
                <a:solidFill>
                  <a:srgbClr val="000000"/>
                </a:solidFill>
                <a:effectLst/>
                <a:latin typeface="Arial" panose="020B0604020202020204" pitchFamily="34" charset="0"/>
                <a:cs typeface="Arial" panose="020B0604020202020204" pitchFamily="34" charset="0"/>
              </a:rPr>
              <a:t>Бүх эрүүл мэндийн байгууллагуудад тохирох </a:t>
            </a:r>
            <a:r>
              <a:rPr lang="mn-MN" sz="2200" b="1" i="0" dirty="0">
                <a:solidFill>
                  <a:srgbClr val="000000"/>
                </a:solidFill>
                <a:effectLst/>
                <a:latin typeface="Arial" panose="020B0604020202020204" pitchFamily="34" charset="0"/>
                <a:cs typeface="Arial" panose="020B0604020202020204" pitchFamily="34" charset="0"/>
              </a:rPr>
              <a:t>стандартчлагдса</a:t>
            </a:r>
            <a:r>
              <a:rPr lang="mn-MN" sz="2200" b="0" i="0" dirty="0">
                <a:solidFill>
                  <a:srgbClr val="000000"/>
                </a:solidFill>
                <a:effectLst/>
                <a:latin typeface="Arial" panose="020B0604020202020204" pitchFamily="34" charset="0"/>
                <a:cs typeface="Arial" panose="020B0604020202020204" pitchFamily="34" charset="0"/>
              </a:rPr>
              <a:t>н тогтолцоог бий болгох</a:t>
            </a:r>
          </a:p>
          <a:p>
            <a:r>
              <a:rPr lang="mn-MN" sz="2200" b="0" i="0" dirty="0">
                <a:solidFill>
                  <a:srgbClr val="000000"/>
                </a:solidFill>
                <a:effectLst/>
                <a:latin typeface="Arial" panose="020B0604020202020204" pitchFamily="34" charset="0"/>
                <a:cs typeface="Arial" panose="020B0604020202020204" pitchFamily="34" charset="0"/>
              </a:rPr>
              <a:t>Эмнэлгийн мэргэжилтнүүдийг тохиолдолд дүн шинжилгээ хийх ур чадварт сургах, тэднийг </a:t>
            </a:r>
            <a:r>
              <a:rPr lang="mn-MN" sz="2200" b="1" i="0" dirty="0" smtClean="0">
                <a:solidFill>
                  <a:srgbClr val="000000"/>
                </a:solidFill>
                <a:effectLst/>
                <a:latin typeface="Arial" panose="020B0604020202020204" pitchFamily="34" charset="0"/>
                <a:cs typeface="Arial" panose="020B0604020202020204" pitchFamily="34" charset="0"/>
              </a:rPr>
              <a:t>хөгжүүлэх сургалтын хөтөлбөр, нэгж </a:t>
            </a:r>
            <a:r>
              <a:rPr lang="mn-MN" sz="2200" b="0" i="0" dirty="0" smtClean="0">
                <a:solidFill>
                  <a:srgbClr val="000000"/>
                </a:solidFill>
                <a:effectLst/>
                <a:latin typeface="Arial" panose="020B0604020202020204" pitchFamily="34" charset="0"/>
                <a:cs typeface="Arial" panose="020B0604020202020204" pitchFamily="34" charset="0"/>
              </a:rPr>
              <a:t>байгуулсан.</a:t>
            </a:r>
            <a:endParaRPr lang="mn-MN" sz="2200" b="0" i="0" dirty="0">
              <a:solidFill>
                <a:srgbClr val="000000"/>
              </a:solidFill>
              <a:effectLst/>
              <a:latin typeface="Arial" panose="020B0604020202020204" pitchFamily="34" charset="0"/>
              <a:cs typeface="Arial" panose="020B0604020202020204" pitchFamily="34" charset="0"/>
            </a:endParaRPr>
          </a:p>
          <a:p>
            <a:r>
              <a:rPr lang="mn-MN" sz="2200" b="0" i="0" dirty="0" smtClean="0">
                <a:solidFill>
                  <a:srgbClr val="000000"/>
                </a:solidFill>
                <a:effectLst/>
                <a:latin typeface="Arial" panose="020B0604020202020204" pitchFamily="34" charset="0"/>
                <a:cs typeface="Arial" panose="020B0604020202020204" pitchFamily="34" charset="0"/>
              </a:rPr>
              <a:t>Шүүх </a:t>
            </a:r>
            <a:r>
              <a:rPr lang="mn-MN" sz="2200" b="0" i="0" dirty="0">
                <a:solidFill>
                  <a:srgbClr val="000000"/>
                </a:solidFill>
                <a:effectLst/>
                <a:latin typeface="Arial" panose="020B0604020202020204" pitchFamily="34" charset="0"/>
                <a:cs typeface="Arial" panose="020B0604020202020204" pitchFamily="34" charset="0"/>
              </a:rPr>
              <a:t>хяналтын байгууллагад дуудагдахаас </a:t>
            </a:r>
            <a:r>
              <a:rPr lang="mn-MN" sz="2200" b="1" i="0" dirty="0">
                <a:solidFill>
                  <a:srgbClr val="000000"/>
                </a:solidFill>
                <a:effectLst/>
                <a:latin typeface="Arial" panose="020B0604020202020204" pitchFamily="34" charset="0"/>
                <a:cs typeface="Arial" panose="020B0604020202020204" pitchFamily="34" charset="0"/>
              </a:rPr>
              <a:t>эмээх байдалтай </a:t>
            </a:r>
            <a:r>
              <a:rPr lang="mn-MN" sz="2200" b="0" i="0" dirty="0" smtClean="0">
                <a:solidFill>
                  <a:srgbClr val="000000"/>
                </a:solidFill>
                <a:effectLst/>
                <a:latin typeface="Arial" panose="020B0604020202020204" pitchFamily="34" charset="0"/>
                <a:cs typeface="Arial" panose="020B0604020202020204" pitchFamily="34" charset="0"/>
              </a:rPr>
              <a:t>тэмцэх, </a:t>
            </a:r>
            <a:r>
              <a:rPr lang="mn-MN" sz="2200" b="1" i="0" dirty="0" smtClean="0">
                <a:solidFill>
                  <a:srgbClr val="000000"/>
                </a:solidFill>
                <a:effectLst/>
                <a:latin typeface="Arial" panose="020B0604020202020204" pitchFamily="34" charset="0"/>
                <a:cs typeface="Arial" panose="020B0604020202020204" pitchFamily="34" charset="0"/>
              </a:rPr>
              <a:t>арга хэмжээ авах нь чухал </a:t>
            </a:r>
            <a:endParaRPr lang="mn-MN" sz="2200" b="1" i="0" dirty="0">
              <a:solidFill>
                <a:srgbClr val="000000"/>
              </a:solidFill>
              <a:effectLst/>
              <a:latin typeface="Arial" panose="020B0604020202020204" pitchFamily="34" charset="0"/>
              <a:cs typeface="Arial" panose="020B0604020202020204" pitchFamily="34" charset="0"/>
            </a:endParaRPr>
          </a:p>
          <a:p>
            <a:r>
              <a:rPr lang="mn-MN" sz="2200" b="0" i="0" dirty="0">
                <a:solidFill>
                  <a:srgbClr val="000000"/>
                </a:solidFill>
                <a:effectLst/>
                <a:latin typeface="Arial" panose="020B0604020202020204" pitchFamily="34" charset="0"/>
                <a:cs typeface="Arial" panose="020B0604020202020204" pitchFamily="34" charset="0"/>
              </a:rPr>
              <a:t>Байгууллагын соёл ба түүнтэй холбоотой асуудлууд /” буруутгах соёл”/</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004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375186-0BF4-42D7-9B18-F3CDB6F026BE}"/>
              </a:ext>
            </a:extLst>
          </p:cNvPr>
          <p:cNvSpPr>
            <a:spLocks noGrp="1"/>
          </p:cNvSpPr>
          <p:nvPr>
            <p:ph type="title"/>
          </p:nvPr>
        </p:nvSpPr>
        <p:spPr>
          <a:xfrm>
            <a:off x="361244" y="235394"/>
            <a:ext cx="11029616" cy="964142"/>
          </a:xfrm>
        </p:spPr>
        <p:txBody>
          <a:bodyPr>
            <a:normAutofit/>
          </a:bodyPr>
          <a:lstStyle/>
          <a:p>
            <a:pPr algn="ctr"/>
            <a:r>
              <a:rPr lang="mn-MN" b="1" dirty="0">
                <a:latin typeface="Arial" panose="020B0604020202020204" pitchFamily="34" charset="0"/>
                <a:cs typeface="Arial" panose="020B0604020202020204" pitchFamily="34" charset="0"/>
              </a:rPr>
              <a:t>Бэрхшээлийг даван туулж буй байдал</a:t>
            </a:r>
            <a:endParaRPr lang="en-US"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A7D33737-58FC-E140-AE26-865511077A9E}"/>
              </a:ext>
            </a:extLst>
          </p:cNvPr>
          <p:cNvSpPr txBox="1"/>
          <p:nvPr/>
        </p:nvSpPr>
        <p:spPr>
          <a:xfrm>
            <a:off x="880946" y="1070517"/>
            <a:ext cx="10603131" cy="5940088"/>
          </a:xfrm>
          <a:prstGeom prst="rect">
            <a:avLst/>
          </a:prstGeom>
          <a:noFill/>
        </p:spPr>
        <p:txBody>
          <a:bodyPr wrap="square" rtlCol="0">
            <a:spAutoFit/>
          </a:bodyPr>
          <a:lstStyle/>
          <a:p>
            <a:pPr marL="285750" indent="-285750">
              <a:buFont typeface="Arial" panose="020B0604020202020204" pitchFamily="34" charset="0"/>
              <a:buChar char="•"/>
            </a:pPr>
            <a:r>
              <a:rPr lang="mn-MN" sz="2000" b="0" i="0" dirty="0">
                <a:solidFill>
                  <a:srgbClr val="000000"/>
                </a:solidFill>
                <a:effectLst/>
                <a:latin typeface="Arial" panose="020B0604020202020204" pitchFamily="34" charset="0"/>
                <a:cs typeface="Arial" panose="020B0604020202020204" pitchFamily="34" charset="0"/>
              </a:rPr>
              <a:t>Шри Ланкийн Анагаахын сургуулиудыг хариуцан ажилладаг мэргэжлийн  нийгэмлэгийн гишүүдийг оролцуулсан </a:t>
            </a:r>
            <a:r>
              <a:rPr lang="mn-MN" sz="2000" b="1" i="0" dirty="0">
                <a:solidFill>
                  <a:srgbClr val="000000"/>
                </a:solidFill>
                <a:effectLst/>
                <a:latin typeface="Arial" panose="020B0604020202020204" pitchFamily="34" charset="0"/>
                <a:cs typeface="Arial" panose="020B0604020202020204" pitchFamily="34" charset="0"/>
              </a:rPr>
              <a:t>эрүүл мэндийн тусламж үйлчилгээний чанар, үйлчүүлэгчийн аюулгүй байдлын хороог </a:t>
            </a:r>
            <a:r>
              <a:rPr lang="mn-MN" sz="2000" b="0" i="0" dirty="0">
                <a:solidFill>
                  <a:srgbClr val="000000"/>
                </a:solidFill>
                <a:effectLst/>
                <a:latin typeface="Arial" panose="020B0604020202020204" pitchFamily="34" charset="0"/>
                <a:cs typeface="Arial" panose="020B0604020202020204" pitchFamily="34" charset="0"/>
              </a:rPr>
              <a:t>байгуулсан</a:t>
            </a:r>
          </a:p>
          <a:p>
            <a:pPr marL="285750" indent="-285750">
              <a:buFont typeface="Arial" panose="020B0604020202020204" pitchFamily="34" charset="0"/>
              <a:buChar char="•"/>
            </a:pPr>
            <a:r>
              <a:rPr lang="mn-MN" sz="2000" b="0" i="0" dirty="0">
                <a:solidFill>
                  <a:srgbClr val="000000"/>
                </a:solidFill>
                <a:effectLst/>
                <a:latin typeface="Arial" panose="020B0604020202020204" pitchFamily="34" charset="0"/>
                <a:cs typeface="Arial" panose="020B0604020202020204" pitchFamily="34" charset="0"/>
              </a:rPr>
              <a:t> Ингэснээр </a:t>
            </a:r>
            <a:r>
              <a:rPr lang="mn-MN" sz="2000" b="1" i="0" dirty="0">
                <a:solidFill>
                  <a:srgbClr val="000000"/>
                </a:solidFill>
                <a:effectLst/>
                <a:latin typeface="Arial" panose="020B0604020202020204" pitchFamily="34" charset="0"/>
                <a:cs typeface="Arial" panose="020B0604020202020204" pitchFamily="34" charset="0"/>
              </a:rPr>
              <a:t>төгсөлтийн өмнөх болон дараах сургалт эрхлэгч анагаахын мэргэжлийн сургуулиудын оролцоог хангаж чадсан </a:t>
            </a:r>
            <a:r>
              <a:rPr lang="mn-MN" sz="2000" b="0" i="0" dirty="0" smtClean="0">
                <a:solidFill>
                  <a:srgbClr val="000000"/>
                </a:solidFill>
                <a:effectLst/>
                <a:latin typeface="Arial" panose="020B0604020202020204" pitchFamily="34" charset="0"/>
                <a:cs typeface="Arial" panose="020B0604020202020204" pitchFamily="34" charset="0"/>
              </a:rPr>
              <a:t>/мастер, докторын сургалтын </a:t>
            </a:r>
            <a:r>
              <a:rPr lang="mn-MN" sz="2000" b="0" i="0" dirty="0">
                <a:solidFill>
                  <a:srgbClr val="000000"/>
                </a:solidFill>
                <a:effectLst/>
                <a:latin typeface="Arial" panose="020B0604020202020204" pitchFamily="34" charset="0"/>
                <a:cs typeface="Arial" panose="020B0604020202020204" pitchFamily="34" charset="0"/>
              </a:rPr>
              <a:t>хөтөлбөрт үйлчлүүлэгчийн аюулгүй байдлын талаар оруулах, шалгалтын асуултуудад энэ талаар оруулах гэх мэт арга хэмжээг авч эхэлсэн/ </a:t>
            </a:r>
          </a:p>
          <a:p>
            <a:pPr marL="285750" indent="-285750">
              <a:buFont typeface="Arial" panose="020B0604020202020204" pitchFamily="34" charset="0"/>
              <a:buChar char="•"/>
            </a:pPr>
            <a:r>
              <a:rPr lang="mn-MN" sz="2000" b="0" i="0" dirty="0">
                <a:solidFill>
                  <a:srgbClr val="000000"/>
                </a:solidFill>
                <a:effectLst/>
                <a:latin typeface="Arial" panose="020B0604020202020204" pitchFamily="34" charset="0"/>
                <a:cs typeface="Arial" panose="020B0604020202020204" pitchFamily="34" charset="0"/>
              </a:rPr>
              <a:t>Эмнэлгүүдэд </a:t>
            </a:r>
            <a:r>
              <a:rPr lang="mn-MN" sz="2000" b="0" i="0" dirty="0" smtClean="0">
                <a:solidFill>
                  <a:srgbClr val="000000"/>
                </a:solidFill>
                <a:effectLst/>
                <a:latin typeface="Arial" panose="020B0604020202020204" pitchFamily="34" charset="0"/>
                <a:cs typeface="Arial" panose="020B0604020202020204" pitchFamily="34" charset="0"/>
              </a:rPr>
              <a:t>тохиолдлын бүртгэлийн </a:t>
            </a:r>
            <a:r>
              <a:rPr lang="mn-MN" sz="2000" b="1" i="0" dirty="0" smtClean="0">
                <a:solidFill>
                  <a:srgbClr val="000000"/>
                </a:solidFill>
                <a:effectLst/>
                <a:latin typeface="Arial" panose="020B0604020202020204" pitchFamily="34" charset="0"/>
                <a:cs typeface="Arial" panose="020B0604020202020204" pitchFamily="34" charset="0"/>
              </a:rPr>
              <a:t>талаарх  </a:t>
            </a:r>
            <a:r>
              <a:rPr lang="mn-MN" sz="2000" b="1" i="0" dirty="0">
                <a:solidFill>
                  <a:srgbClr val="000000"/>
                </a:solidFill>
                <a:effectLst/>
                <a:latin typeface="Arial" panose="020B0604020202020204" pitchFamily="34" charset="0"/>
                <a:cs typeface="Arial" panose="020B0604020202020204" pitchFamily="34" charset="0"/>
              </a:rPr>
              <a:t>соёлыг </a:t>
            </a:r>
            <a:r>
              <a:rPr lang="mn-MN" sz="2000" b="0" i="0" dirty="0">
                <a:solidFill>
                  <a:srgbClr val="000000"/>
                </a:solidFill>
                <a:effectLst/>
                <a:latin typeface="Arial" panose="020B0604020202020204" pitchFamily="34" charset="0"/>
                <a:cs typeface="Arial" panose="020B0604020202020204" pitchFamily="34" charset="0"/>
              </a:rPr>
              <a:t>бий болгоход анхаарч ажилласан ба одоог хүртэл энэ соёлыг бүрэн нэвтрүүлэх, тохиолдлын талаарх мэдээллийг нээлттэй байлгах тал дээр анхаарч ажиллаж байна</a:t>
            </a:r>
          </a:p>
          <a:p>
            <a:pPr marL="285750" indent="-285750">
              <a:buFont typeface="Arial" panose="020B0604020202020204" pitchFamily="34" charset="0"/>
              <a:buChar char="•"/>
            </a:pPr>
            <a:r>
              <a:rPr lang="mn-MN" sz="2000" b="0" i="0" dirty="0">
                <a:solidFill>
                  <a:srgbClr val="000000"/>
                </a:solidFill>
                <a:effectLst/>
                <a:latin typeface="Arial" panose="020B0604020202020204" pitchFamily="34" charset="0"/>
                <a:cs typeface="Arial" panose="020B0604020202020204" pitchFamily="34" charset="0"/>
              </a:rPr>
              <a:t>Эмнэлзүйн 23 үзүүлэлтээр хяналт хийж эхэлсэн</a:t>
            </a:r>
          </a:p>
          <a:p>
            <a:pPr marL="285750" indent="-285750">
              <a:buFont typeface="Arial" panose="020B0604020202020204" pitchFamily="34" charset="0"/>
              <a:buChar char="•"/>
            </a:pPr>
            <a:r>
              <a:rPr lang="mn-MN" sz="2000" b="0" i="0" dirty="0">
                <a:solidFill>
                  <a:srgbClr val="000000"/>
                </a:solidFill>
                <a:effectLst/>
                <a:latin typeface="Arial" panose="020B0604020202020204" pitchFamily="34" charset="0"/>
                <a:cs typeface="Arial" panose="020B0604020202020204" pitchFamily="34" charset="0"/>
              </a:rPr>
              <a:t>Эмнэлгүүдэд </a:t>
            </a:r>
            <a:r>
              <a:rPr lang="mn-MN" sz="2000" b="1" i="0" dirty="0">
                <a:solidFill>
                  <a:srgbClr val="000000"/>
                </a:solidFill>
                <a:effectLst/>
                <a:latin typeface="Arial" panose="020B0604020202020204" pitchFamily="34" charset="0"/>
                <a:cs typeface="Arial" panose="020B0604020202020204" pitchFamily="34" charset="0"/>
              </a:rPr>
              <a:t>чанарын удирдлагын нэгж </a:t>
            </a:r>
            <a:r>
              <a:rPr lang="mn-MN" sz="2000" b="0" i="0" dirty="0">
                <a:solidFill>
                  <a:srgbClr val="000000"/>
                </a:solidFill>
                <a:effectLst/>
                <a:latin typeface="Arial" panose="020B0604020202020204" pitchFamily="34" charset="0"/>
                <a:cs typeface="Arial" panose="020B0604020202020204" pitchFamily="34" charset="0"/>
              </a:rPr>
              <a:t>байгуулсан</a:t>
            </a:r>
          </a:p>
          <a:p>
            <a:pPr marL="285750" indent="-285750">
              <a:buFont typeface="Arial" panose="020B0604020202020204" pitchFamily="34" charset="0"/>
              <a:buChar char="•"/>
            </a:pPr>
            <a:r>
              <a:rPr lang="mn-MN" sz="2000" b="0" i="0" dirty="0">
                <a:solidFill>
                  <a:srgbClr val="000000"/>
                </a:solidFill>
                <a:effectLst/>
                <a:latin typeface="Arial" panose="020B0604020202020204" pitchFamily="34" charset="0"/>
                <a:cs typeface="Arial" panose="020B0604020202020204" pitchFamily="34" charset="0"/>
              </a:rPr>
              <a:t>Эмнэлгүүдийн дунд </a:t>
            </a:r>
            <a:r>
              <a:rPr lang="mn-MN" sz="2000" b="1" i="0" dirty="0">
                <a:solidFill>
                  <a:srgbClr val="000000"/>
                </a:solidFill>
                <a:effectLst/>
                <a:latin typeface="Arial" panose="020B0604020202020204" pitchFamily="34" charset="0"/>
                <a:cs typeface="Arial" panose="020B0604020202020204" pitchFamily="34" charset="0"/>
              </a:rPr>
              <a:t>шилдэг туршлага солилцох үйл ажиллагааг хэрэгжүүлсэн</a:t>
            </a:r>
          </a:p>
          <a:p>
            <a:pPr marL="285750" indent="-285750">
              <a:buFont typeface="Arial" panose="020B0604020202020204" pitchFamily="34" charset="0"/>
              <a:buChar char="•"/>
            </a:pPr>
            <a:r>
              <a:rPr lang="mn-MN" sz="2000" b="0" i="0" dirty="0">
                <a:solidFill>
                  <a:srgbClr val="000000"/>
                </a:solidFill>
                <a:effectLst/>
                <a:latin typeface="Arial" panose="020B0604020202020204" pitchFamily="34" charset="0"/>
                <a:cs typeface="Arial" panose="020B0604020202020204" pitchFamily="34" charset="0"/>
              </a:rPr>
              <a:t>Эрүүл мэндийн тусламж үйлчилгээний  </a:t>
            </a:r>
            <a:r>
              <a:rPr lang="mn-MN" sz="2000" b="1" i="0" dirty="0">
                <a:solidFill>
                  <a:srgbClr val="000000"/>
                </a:solidFill>
                <a:effectLst/>
                <a:latin typeface="Arial" panose="020B0604020202020204" pitchFamily="34" charset="0"/>
                <a:cs typeface="Arial" panose="020B0604020202020204" pitchFamily="34" charset="0"/>
              </a:rPr>
              <a:t>чанар, аюулгүй байдлын чиглэлээр төгсөлтийн  дараах сургалтын </a:t>
            </a:r>
            <a:r>
              <a:rPr lang="mn-MN" sz="2000" b="0" i="0" dirty="0">
                <a:solidFill>
                  <a:srgbClr val="000000"/>
                </a:solidFill>
                <a:effectLst/>
                <a:latin typeface="Arial" panose="020B0604020202020204" pitchFamily="34" charset="0"/>
                <a:cs typeface="Arial" panose="020B0604020202020204" pitchFamily="34" charset="0"/>
              </a:rPr>
              <a:t>эхлүүлж </a:t>
            </a:r>
            <a:r>
              <a:rPr lang="mn-MN" sz="2000" b="1" i="0" dirty="0">
                <a:solidFill>
                  <a:srgbClr val="000000"/>
                </a:solidFill>
                <a:effectLst/>
                <a:latin typeface="Arial" panose="020B0604020202020204" pitchFamily="34" charset="0"/>
                <a:cs typeface="Arial" panose="020B0604020202020204" pitchFamily="34" charset="0"/>
              </a:rPr>
              <a:t>мэргэжлийн диплом олгож </a:t>
            </a:r>
            <a:r>
              <a:rPr lang="mn-MN" sz="2000" b="0" i="0" dirty="0">
                <a:solidFill>
                  <a:srgbClr val="000000"/>
                </a:solidFill>
                <a:effectLst/>
                <a:latin typeface="Arial" panose="020B0604020202020204" pitchFamily="34" charset="0"/>
                <a:cs typeface="Arial" panose="020B0604020202020204" pitchFamily="34" charset="0"/>
              </a:rPr>
              <a:t>эхэлсэн. Зөвхөн эмч биш бусад анагаахын мэргэжлийн хүний нөөц энэ чиглэлээр суралцах боломжийг хангасан.</a:t>
            </a:r>
          </a:p>
          <a:p>
            <a:pPr marL="285750" indent="-285750">
              <a:buFont typeface="Arial" panose="020B0604020202020204" pitchFamily="34" charset="0"/>
              <a:buChar char="•"/>
            </a:pPr>
            <a:r>
              <a:rPr lang="mn-MN" sz="2000" b="1" dirty="0">
                <a:solidFill>
                  <a:srgbClr val="000000"/>
                </a:solidFill>
                <a:latin typeface="Arial" panose="020B0604020202020204" pitchFamily="34" charset="0"/>
                <a:cs typeface="Arial" panose="020B0604020202020204" pitchFamily="34" charset="0"/>
              </a:rPr>
              <a:t>Тохиолдлыг бүртгэсний дараа юу болсон талаар мэдээллээр хангах, хэрхэн засч залруулсан талаар арга хэмжээ авч эхэлсэн</a:t>
            </a:r>
            <a:endParaRPr lang="x-non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26123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E7CA09-9778-4414-AE97-8064B12DA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289AE2-D2AE-49D1-AFAC-3A79F6794255}">
  <ds:schemaRefs>
    <ds:schemaRef ds:uri="http://www.w3.org/XML/1998/namespace"/>
    <ds:schemaRef ds:uri="http://schemas.openxmlformats.org/package/2006/metadata/core-properties"/>
    <ds:schemaRef ds:uri="http://schemas.microsoft.com/office/2006/metadata/properties"/>
    <ds:schemaRef ds:uri="http://schemas.microsoft.com/office/2006/documentManagement/types"/>
    <ds:schemaRef ds:uri="http://purl.org/dc/terms/"/>
    <ds:schemaRef ds:uri="http://schemas.microsoft.com/office/infopath/2007/PartnerControls"/>
    <ds:schemaRef ds:uri="71af3243-3dd4-4a8d-8c0d-dd76da1f02a5"/>
    <ds:schemaRef ds:uri="16c05727-aa75-4e4a-9b5f-8a80a1165891"/>
    <ds:schemaRef ds:uri="http://purl.org/dc/dcmitype/"/>
    <ds:schemaRef ds:uri="http://purl.org/dc/elements/1.1/"/>
  </ds:schemaRefs>
</ds:datastoreItem>
</file>

<file path=customXml/itemProps3.xml><?xml version="1.0" encoding="utf-8"?>
<ds:datastoreItem xmlns:ds="http://schemas.openxmlformats.org/officeDocument/2006/customXml" ds:itemID="{927BD4C1-B6B1-4715-ABF9-E660A51A4E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{60602299-6205-4779-B740-0DC3A52D6E40}tf33552983_win32</Template>
  <TotalTime>1071</TotalTime>
  <Words>1414</Words>
  <Application>Microsoft Office PowerPoint</Application>
  <PresentationFormat>Custom</PresentationFormat>
  <Paragraphs>181</Paragraphs>
  <Slides>25</Slides>
  <Notes>21</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DividendVTI</vt:lpstr>
      <vt:lpstr>Integral</vt:lpstr>
      <vt:lpstr>тусламж үйлчилгээн дахь  үйлчлүүлэгчийн аюулгүй байдал, Шри Ланка улсын туршлага</vt:lpstr>
      <vt:lpstr>PowerPoint Presentation</vt:lpstr>
      <vt:lpstr>PowerPoint Presentation</vt:lpstr>
      <vt:lpstr>PowerPoint Presentation</vt:lpstr>
      <vt:lpstr>Үйлчлүүлэгчийн аюулгүй байдал, тохиолдын бүртгэл  сургалтын тогтолцооны зорилго</vt:lpstr>
      <vt:lpstr>Apга зам</vt:lpstr>
      <vt:lpstr>Нөхцөл байдлын дүн шинжилгээ 2015</vt:lpstr>
      <vt:lpstr>Тулгарсан Сорилт, бэрхшээлүүд</vt:lpstr>
      <vt:lpstr>Бэрхшээлийг даван туулж буй байдал</vt:lpstr>
      <vt:lpstr>Хэрэгжүүлсэн арга хэмжээ</vt:lpstr>
      <vt:lpstr>Хэрэгжүүлсэн арга хэмжээ</vt:lpstr>
      <vt:lpstr>Хэрэгжүүлсэн арга хэмжээ</vt:lpstr>
      <vt:lpstr>Хэрэгжүүлсэн арга хэмжээ</vt:lpstr>
      <vt:lpstr>Хэрэгжүүлсэн арга хэмжээ</vt:lpstr>
      <vt:lpstr>Хэрэгжүүлсэн арга хэмжээ</vt:lpstr>
      <vt:lpstr>Чанар, аюулгүй байдлын төгсөлтийн дараах  мэргэжлийн  диплом</vt:lpstr>
      <vt:lpstr>нийт тохиолдлын тоо     /2019 он, 43 эмнэлэг/</vt:lpstr>
      <vt:lpstr>2019 онд 43 эмнэлэгт бүртгэгдсэн тохиолдлын  төрөл, эзлэх хувь</vt:lpstr>
      <vt:lpstr>Үйлчлүүлэгч унасан тохиолдлын тоо  /эмнэлэг тус бүрээр / 2019/</vt:lpstr>
      <vt:lpstr>ЗОРИЛГО</vt:lpstr>
      <vt:lpstr>Өвчний түүх</vt:lpstr>
      <vt:lpstr>Тасгуудын зохион байгуулалт</vt:lpstr>
      <vt:lpstr>Хүчилтөрөгчийн хадгалалт өмнө нь ба дараа нь</vt:lpstr>
      <vt:lpstr>Эм</vt:lpstr>
      <vt:lpstr>Анхаарал  хандуулсанд баярлалаа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Patient quality and safety  in the  health care system</dc:title>
  <dc:creator>MOH Pl</dc:creator>
  <cp:lastModifiedBy>Nyamsuren-PC</cp:lastModifiedBy>
  <cp:revision>189</cp:revision>
  <cp:lastPrinted>2021-03-03T07:52:32Z</cp:lastPrinted>
  <dcterms:created xsi:type="dcterms:W3CDTF">2021-03-01T06:54:23Z</dcterms:created>
  <dcterms:modified xsi:type="dcterms:W3CDTF">2021-03-30T09:30:36Z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